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PT Sans Narrow"/>
      <p:regular r:id="rId30"/>
      <p:bold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Narrow-bold.fntdata"/><Relationship Id="rId30" Type="http://schemas.openxmlformats.org/officeDocument/2006/relationships/font" Target="fonts/PTSansNarrow-regular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eee.org/bus/ensalada/frordering.ht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://www.castlelearning.com" TargetMode="External"/><Relationship Id="rId10" Type="http://schemas.openxmlformats.org/officeDocument/2006/relationships/hyperlink" Target="https://kahoot.com/" TargetMode="External"/><Relationship Id="rId13" Type="http://schemas.openxmlformats.org/officeDocument/2006/relationships/hyperlink" Target="https://padlet.com/" TargetMode="External"/><Relationship Id="rId12" Type="http://schemas.openxmlformats.org/officeDocument/2006/relationships/hyperlink" Target="https://portaportal.com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dpuzzle.com/" TargetMode="External"/><Relationship Id="rId4" Type="http://schemas.openxmlformats.org/officeDocument/2006/relationships/hyperlink" Target="https://conjuguemos.com/" TargetMode="External"/><Relationship Id="rId9" Type="http://schemas.openxmlformats.org/officeDocument/2006/relationships/hyperlink" Target="http://www.wordreference.com/" TargetMode="External"/><Relationship Id="rId14" Type="http://schemas.openxmlformats.org/officeDocument/2006/relationships/hyperlink" Target="https://www.plickers.com/" TargetMode="External"/><Relationship Id="rId5" Type="http://schemas.openxmlformats.org/officeDocument/2006/relationships/hyperlink" Target="https://goformative.com/" TargetMode="External"/><Relationship Id="rId6" Type="http://schemas.openxmlformats.org/officeDocument/2006/relationships/hyperlink" Target="https://quizlet.com/" TargetMode="External"/><Relationship Id="rId7" Type="http://schemas.openxmlformats.org/officeDocument/2006/relationships/hyperlink" Target="https://www.quia.com/" TargetMode="External"/><Relationship Id="rId8" Type="http://schemas.openxmlformats.org/officeDocument/2006/relationships/hyperlink" Target="https://info.flipgrid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padlet.com/athornton4/re3f1s1v788j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g"/><Relationship Id="rId4" Type="http://schemas.openxmlformats.org/officeDocument/2006/relationships/image" Target="../media/image22.png"/><Relationship Id="rId5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education.vic.gov.au/languagesonline/french/french.htm" TargetMode="External"/><Relationship Id="rId4" Type="http://schemas.openxmlformats.org/officeDocument/2006/relationships/hyperlink" Target="https://www.tolearnfrench.com" TargetMode="External"/><Relationship Id="rId5" Type="http://schemas.openxmlformats.org/officeDocument/2006/relationships/hyperlink" Target="https://fr.islcollective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athornton@pvcsd.org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Revitalize or Restart- A Guide for French Teachers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Alexis Thornton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NYSAFLT Annual Conference October 20,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Communicative/ Interactive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A-B partner activities (crossword puzzles, describe a picture, etc.)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Frog game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Pig game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Dominoes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Whiteboards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Breakout Activities (digital and physical boxes)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Dice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Manipulatives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Bingo games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A- B Info Gap Activity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97" y="1152425"/>
            <a:ext cx="5938525" cy="3877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6404100" y="658900"/>
            <a:ext cx="2492100" cy="3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Take picture- make 2 versions in which you delete out some pictures.  Students must describe to their partner the image to see what’s missing!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Additional Communicative Activities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003154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7954" y="1304825"/>
            <a:ext cx="5683645" cy="289407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4506075" y="4411500"/>
            <a:ext cx="3622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/>
              <a:t>A &amp; B crosswords- partner has clues!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3346975" y="1354375"/>
            <a:ext cx="13764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One die for verbs, one for pronouns- conjugate, turn into sentences, etc.!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of Frog Game (grammar):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087255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055" y="1304825"/>
            <a:ext cx="5599545" cy="281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4810350" y="3527675"/>
            <a:ext cx="34917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500"/>
              <a:t>Roll- conjugate (out loud or written).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Examples of Pig Game:</a:t>
            </a:r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63" y="1393738"/>
            <a:ext cx="404812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925" y="376225"/>
            <a:ext cx="417195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608600" y="4411500"/>
            <a:ext cx="417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with vocabulary (add noun markers), verb identification, verb conjugation.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Dominoes (use creativecommons.org for images)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2550203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999" y="1304825"/>
            <a:ext cx="291160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Soap Opera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See Video!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Bi-weekly throughout the school year in level 2, carries into level 3!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Les Contes de Salade (Teacher’s Discovery) by Stephanie L. Campbell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Book Information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Tracking Class Participation- Class Dojo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1- I create categories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Level 2+- students help create categories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72607"/>
            <a:ext cx="9144000" cy="79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89775" y="3076563"/>
            <a:ext cx="550545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8938" y="3128963"/>
            <a:ext cx="5248275" cy="196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Shape 187"/>
          <p:cNvCxnSpPr/>
          <p:nvPr/>
        </p:nvCxnSpPr>
        <p:spPr>
          <a:xfrm>
            <a:off x="3912050" y="2948125"/>
            <a:ext cx="0" cy="2130000"/>
          </a:xfrm>
          <a:prstGeom prst="straightConnector1">
            <a:avLst/>
          </a:prstGeom>
          <a:noFill/>
          <a:ln cap="flat" cmpd="sng" w="1524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Technology-Driven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Resources: Google Classroom PLUS</a:t>
            </a:r>
            <a:br>
              <a:rPr lang="en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https://edpuzzle.com/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https://conjuguemos.com/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https://goformative.com/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https://quizlet.com/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https://www.quia.com/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https://info.flipgrid.com</a:t>
            </a:r>
            <a:r>
              <a:rPr lang="en" sz="1800">
                <a:solidFill>
                  <a:srgbClr val="695D46"/>
                </a:solidFill>
              </a:rPr>
              <a:t> 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9"/>
              </a:rPr>
              <a:t>http://www.wordreference.com/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10"/>
              </a:rPr>
              <a:t>https://kahoot.com/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11"/>
              </a:rPr>
              <a:t>http://www.castlelearning.com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12"/>
              </a:rPr>
              <a:t>https://portaportal.com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13"/>
              </a:rPr>
              <a:t>https://padlet.com/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14"/>
              </a:rPr>
              <a:t>https://www.plickers.com/</a:t>
            </a:r>
            <a:r>
              <a:rPr lang="en" sz="1800">
                <a:solidFill>
                  <a:srgbClr val="695D4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Musique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Music Bracket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 Use padlet.com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to display videos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- Use pollev.com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to vote daily!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6088" y="970088"/>
            <a:ext cx="6448425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Who am I?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School-related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French (all levels)/ Spanish Teacher (levels 1-3Honors)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Teacher Mentor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Department Coordinator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Advise: World Language Club/ French Honor Society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1-to-1 Laptops</a:t>
            </a:r>
          </a:p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NYSAFLT-related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President of Putnam, Westchester Region Foreign Language Educators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Presenter at conferences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Scholarship winner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Celebrations/ Culture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National French Week- Twitter contest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Hosting Students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International Dinner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La Chandeleur- Crêpes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Mardi Gras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National Foreign Language Week- Courts métrages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French National Honor Society- community service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Poisson d’avril</a:t>
            </a:r>
          </a:p>
          <a:p>
            <a:pPr lvl="0">
              <a:spcBef>
                <a:spcPts val="0"/>
              </a:spcBef>
              <a:buNone/>
            </a:pPr>
            <a:r>
              <a:rPr lang="en" sz="2000"/>
              <a:t>Museum/ Theater Trips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Celebrations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25"/>
            <a:ext cx="465772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9013" y="445013"/>
            <a:ext cx="5514975" cy="461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738" y="2308350"/>
            <a:ext cx="3517825" cy="19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Poisson d’avril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3686275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075" y="1304825"/>
            <a:ext cx="1865706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213" y="335663"/>
            <a:ext cx="614362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215750" y="1412325"/>
            <a:ext cx="2043000" cy="15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Very specific set of rules!  Winning class (by percentage) got a special breakfast!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Awareness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4627791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 Resources: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http://www.education.vic.gov.au/languagesonline/french/french.htm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https://www.tolearnfrench.com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https://fr.islcollective.com/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95D46"/>
                </a:solidFill>
              </a:rPr>
              <a:t>Conferences!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695D46"/>
                </a:solidFill>
              </a:rPr>
              <a:t>Facebook Pages: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95D46"/>
              </a:buClr>
              <a:buChar char="-"/>
            </a:pPr>
            <a:r>
              <a:rPr lang="en">
                <a:solidFill>
                  <a:srgbClr val="695D46"/>
                </a:solidFill>
              </a:rPr>
              <a:t>French Teachers in the US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95D46"/>
              </a:buClr>
              <a:buChar char="-"/>
            </a:pPr>
            <a:r>
              <a:rPr lang="en">
                <a:solidFill>
                  <a:srgbClr val="695D46"/>
                </a:solidFill>
              </a:rPr>
              <a:t>French Breakout Group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95D46"/>
              </a:buClr>
              <a:buChar char="-"/>
            </a:pPr>
            <a:r>
              <a:rPr lang="en">
                <a:solidFill>
                  <a:srgbClr val="695D46"/>
                </a:solidFill>
              </a:rPr>
              <a:t>Tech for World Language Teachers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lr>
                <a:srgbClr val="695D46"/>
              </a:buClr>
              <a:buChar char="-"/>
            </a:pPr>
            <a:r>
              <a:rPr lang="en">
                <a:solidFill>
                  <a:srgbClr val="695D46"/>
                </a:solidFill>
              </a:rPr>
              <a:t>World Language Teachers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695D4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Contact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athornton@pvcsd.org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Twitter: @pwrflteacher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Thank you for coming and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please take a business card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in case I can be of further help!</a:t>
            </a:r>
          </a:p>
        </p:txBody>
      </p:sp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302" y="680650"/>
            <a:ext cx="3317600" cy="3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History of the Program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3425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Start: 2000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Reinvention: 2014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Current Program: 	French 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French 2</a:t>
            </a:r>
          </a:p>
          <a:p>
            <a:pPr indent="457200" lvl="0" marL="457200">
              <a:spcBef>
                <a:spcPts val="0"/>
              </a:spcBef>
              <a:buNone/>
            </a:pPr>
            <a:r>
              <a:rPr lang="en"/>
              <a:t>			French 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				French 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Level 2: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Qui suis-je?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Qu’est-ce qui m’intéresse?</a:t>
            </a:r>
          </a:p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Level 3: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Où est-ce que je vais?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Comment est-ce que je vais y arriver?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2 Breakdown of Topics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Date/ Seasons/ Numbers/ Time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Family/ Animals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House &amp; Home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Food &amp; Food Preparation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Communication</a:t>
            </a:r>
          </a:p>
          <a:p>
            <a:pPr indent="-355600" lvl="1" marL="914400" rtl="0">
              <a:spcBef>
                <a:spcPts val="0"/>
              </a:spcBef>
              <a:buSzPct val="100000"/>
              <a:buChar char="-"/>
            </a:pPr>
            <a:r>
              <a:rPr lang="en" sz="2000"/>
              <a:t>Telephone, Computer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Reflexives/ Health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-"/>
            </a:pPr>
            <a:r>
              <a:rPr lang="en" sz="2000"/>
              <a:t>Appearance</a:t>
            </a:r>
          </a:p>
          <a:p>
            <a:pPr indent="-355600" lvl="0" marL="457200">
              <a:spcBef>
                <a:spcPts val="0"/>
              </a:spcBef>
              <a:buSzPct val="100000"/>
              <a:buChar char="-"/>
            </a:pPr>
            <a:r>
              <a:rPr lang="en" sz="2000"/>
              <a:t>***Salade soap opera</a:t>
            </a:r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First day of school: Write an answer to </a:t>
            </a:r>
            <a:r>
              <a:rPr lang="en" sz="1800">
                <a:solidFill>
                  <a:srgbClr val="0000FF"/>
                </a:solidFill>
              </a:rPr>
              <a:t>the</a:t>
            </a:r>
            <a:r>
              <a:rPr lang="en" sz="1800">
                <a:solidFill>
                  <a:srgbClr val="0000FF"/>
                </a:solidFill>
              </a:rPr>
              <a:t> thematic questions: can be in list form, sentence or paragraph.  File answers in a folder as a benchmark.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End of school year: Hand back their answers, expand on essay to write 150 words!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Level 3 Breakdown of Topics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Shopping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Activities/ Pastimes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Maghreb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Transportation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-"/>
            </a:pPr>
            <a:r>
              <a:rPr lang="en" sz="1800"/>
              <a:t>Cars, trains, subway, airplanes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Celebrations in Francophone Countries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Social/ Environmental Impact</a:t>
            </a:r>
          </a:p>
          <a:p>
            <a:pPr indent="-342900" lvl="0" marL="457200">
              <a:spcBef>
                <a:spcPts val="0"/>
              </a:spcBef>
              <a:buSzPct val="100000"/>
              <a:buChar char="-"/>
            </a:pPr>
            <a:r>
              <a:rPr lang="en" sz="1800"/>
              <a:t>***Salade Soap Opera Trial</a:t>
            </a:r>
          </a:p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FF"/>
                </a:solidFill>
              </a:rPr>
              <a:t>FLACS Exam to end Level 3!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Daily Do Nows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Cartoons/ graphics (introduce a topic, reinforce vocabulary or grammar)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Daily on Google classroom</a:t>
            </a:r>
          </a:p>
          <a:p>
            <a:pPr indent="-342900" lvl="0" marL="457200">
              <a:spcBef>
                <a:spcPts val="0"/>
              </a:spcBef>
              <a:buSzPct val="100000"/>
              <a:buChar char="-"/>
            </a:pPr>
            <a:r>
              <a:rPr lang="en" sz="1800"/>
              <a:t>Weekly submissions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2030850" cy="23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2100" y="2685175"/>
            <a:ext cx="3419131" cy="230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5350" y="152400"/>
            <a:ext cx="2485650" cy="23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3631" y="2685175"/>
            <a:ext cx="2147969" cy="214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Goformative.com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5225"/>
            <a:ext cx="4544651" cy="26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451" y="1304825"/>
            <a:ext cx="3736772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90850"/>
            <a:ext cx="454465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Plickers.com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Let’s try one!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573" y="174675"/>
            <a:ext cx="6142474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