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8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11.xml"/><Relationship Id="rId37" Type="http://schemas.openxmlformats.org/officeDocument/2006/relationships/font" Target="fonts/OpenSans-bold.fntdata"/><Relationship Id="rId14" Type="http://schemas.openxmlformats.org/officeDocument/2006/relationships/slide" Target="slides/slide10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eee.org/bus/ensalada/frordering.ht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://www.castlelearning.com" TargetMode="External"/><Relationship Id="rId10" Type="http://schemas.openxmlformats.org/officeDocument/2006/relationships/hyperlink" Target="https://kahoot.com/" TargetMode="External"/><Relationship Id="rId13" Type="http://schemas.openxmlformats.org/officeDocument/2006/relationships/hyperlink" Target="https://padlet.com/" TargetMode="External"/><Relationship Id="rId12" Type="http://schemas.openxmlformats.org/officeDocument/2006/relationships/hyperlink" Target="https://portaportal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edpuzzle.com/" TargetMode="External"/><Relationship Id="rId4" Type="http://schemas.openxmlformats.org/officeDocument/2006/relationships/hyperlink" Target="https://conjuguemos.com/" TargetMode="External"/><Relationship Id="rId9" Type="http://schemas.openxmlformats.org/officeDocument/2006/relationships/hyperlink" Target="http://www.wordreference.com/" TargetMode="External"/><Relationship Id="rId14" Type="http://schemas.openxmlformats.org/officeDocument/2006/relationships/hyperlink" Target="https://www.plickers.com/" TargetMode="External"/><Relationship Id="rId5" Type="http://schemas.openxmlformats.org/officeDocument/2006/relationships/hyperlink" Target="https://goformative.com/" TargetMode="External"/><Relationship Id="rId6" Type="http://schemas.openxmlformats.org/officeDocument/2006/relationships/hyperlink" Target="https://quizlet.com/" TargetMode="External"/><Relationship Id="rId7" Type="http://schemas.openxmlformats.org/officeDocument/2006/relationships/hyperlink" Target="https://www.quia.com/" TargetMode="External"/><Relationship Id="rId8" Type="http://schemas.openxmlformats.org/officeDocument/2006/relationships/hyperlink" Target="https://info.flipgrid.com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adlet.com/athornton4/re3f1s1v788j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education.vic.gov.au/languagesonline/french/french.htm" TargetMode="External"/><Relationship Id="rId4" Type="http://schemas.openxmlformats.org/officeDocument/2006/relationships/hyperlink" Target="https://www.tolearnfrench.com" TargetMode="External"/><Relationship Id="rId5" Type="http://schemas.openxmlformats.org/officeDocument/2006/relationships/hyperlink" Target="https://fr.islcollective.com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athornton@pvcsd.org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Revitalize or Restart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Alexis Thornton</a:t>
            </a:r>
            <a:endParaRPr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COLT Conference </a:t>
            </a:r>
            <a:endParaRPr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24, 2018</a:t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927" y="1751775"/>
            <a:ext cx="3317600" cy="3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Plickers.com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try one!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573" y="174675"/>
            <a:ext cx="6142474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Communicative/ Interactive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A-B partner activities (crossword puzzles, describe a picture, etc.)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Frog game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Pig game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Dominoes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Whiteboards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Breakout Activities (digital and physical boxes)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Dice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Manipulatives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Bingo games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A- B Info Gap Activity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7" y="1152425"/>
            <a:ext cx="5938525" cy="3877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404100" y="658900"/>
            <a:ext cx="2492100" cy="3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Take picture- make 2 versions in which you delete out some pictures.  Students must describe to their partner the image to see what’s missing!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Communicative Activities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3003154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954" y="1304825"/>
            <a:ext cx="5683645" cy="289407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4506075" y="4411500"/>
            <a:ext cx="3622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 &amp; B crosswords- partner has clues!</a:t>
            </a:r>
            <a:endParaRPr sz="1500"/>
          </a:p>
        </p:txBody>
      </p:sp>
      <p:sp>
        <p:nvSpPr>
          <p:cNvPr id="156" name="Shape 156"/>
          <p:cNvSpPr txBox="1"/>
          <p:nvPr/>
        </p:nvSpPr>
        <p:spPr>
          <a:xfrm>
            <a:off x="3346975" y="1354375"/>
            <a:ext cx="1376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One die for verbs, one for pronouns- conjugate, turn into sentences, etc.!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Frog Game (grammar):</a:t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3087255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055" y="1304825"/>
            <a:ext cx="5599545" cy="2811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4810350" y="3527675"/>
            <a:ext cx="34917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Roll- conjugate (out loud or written).</a:t>
            </a:r>
            <a:endParaRPr sz="1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Pig Game:</a:t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63" y="1393738"/>
            <a:ext cx="404812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8925" y="376225"/>
            <a:ext cx="417195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608600" y="4411500"/>
            <a:ext cx="417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with vocabulary (add noun markers), verb identification, verb conjugation.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Dominoes (use creativecommons.org for images)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2550203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999" y="1304825"/>
            <a:ext cx="2911600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Soap Opera</a:t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Video!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Bi-weekly throughout the school year in level 2, carries into level 3!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Les Contes de Salade (Teacher’s Discovery) by Stephanie L. Campbell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Book Information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Project- Based</a:t>
            </a:r>
            <a:endParaRPr/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1- House project</a:t>
            </a:r>
            <a:endParaRPr/>
          </a:p>
          <a:p>
            <a:pPr indent="45720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Menu project</a:t>
            </a:r>
            <a:endParaRPr/>
          </a:p>
          <a:p>
            <a:pPr indent="45720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Who am I project?</a:t>
            </a:r>
            <a:endParaRPr/>
          </a:p>
          <a:p>
            <a:pPr indent="45720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Clothing Project</a:t>
            </a: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950" y="163265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Projects- continued</a:t>
            </a:r>
            <a:endParaRPr/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2- Leisure-time Pop-Up Boutiques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Défilé de mode</a:t>
            </a: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75" y="926313"/>
            <a:ext cx="2609850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500" y="223125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am I?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School-related</a:t>
            </a:r>
            <a:endParaRPr sz="2000"/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French (all levels)/ Spanish Teacher (levels 1-3 Honors)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Teacher Mentor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Department Coordinator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Advise: World Language Club/ French Honor Society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1-to-1 Laptops</a:t>
            </a:r>
            <a:endParaRPr sz="2000"/>
          </a:p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NYSAFLT-related</a:t>
            </a:r>
            <a:endParaRPr sz="2000"/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President of Putnam, Westchester Region Foreign Language Educators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Presenter at conferences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Scholarship winner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Projects- continued</a:t>
            </a:r>
            <a:endParaRPr/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3- 	Loire Valley Castle</a:t>
            </a:r>
            <a:endParaRPr/>
          </a:p>
          <a:p>
            <a:pPr indent="457200" lvl="0" marL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Time Capsule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</a:t>
            </a:r>
            <a:endParaRPr/>
          </a:p>
        </p:txBody>
      </p:sp>
      <p:sp>
        <p:nvSpPr>
          <p:cNvPr id="207" name="Shape 20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4- 	Timelines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Cartoon series (based on stories)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650" y="2065075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499" y="2065075"/>
            <a:ext cx="2080451" cy="277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8251" y="2065075"/>
            <a:ext cx="2080451" cy="2773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Class Participation- Class Dojo</a:t>
            </a: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1- I create categories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Level 2+- students help create categories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72607"/>
            <a:ext cx="9144000" cy="79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9775" y="3076563"/>
            <a:ext cx="550545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8938" y="3128963"/>
            <a:ext cx="5248275" cy="196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Shape 220"/>
          <p:cNvCxnSpPr/>
          <p:nvPr/>
        </p:nvCxnSpPr>
        <p:spPr>
          <a:xfrm>
            <a:off x="3912050" y="2948125"/>
            <a:ext cx="0" cy="21300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Technology-Driven</a:t>
            </a:r>
            <a:endParaRPr/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Resources: Google Classroom PLUS</a:t>
            </a:r>
            <a:br>
              <a:rPr lang="en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https://edpuzzle.com/</a:t>
            </a:r>
            <a:r>
              <a:rPr lang="en" sz="1800">
                <a:solidFill>
                  <a:srgbClr val="695D46"/>
                </a:solidFill>
              </a:rPr>
              <a:t>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https://conjuguemos.com/</a:t>
            </a:r>
            <a:r>
              <a:rPr lang="en" sz="1800">
                <a:solidFill>
                  <a:srgbClr val="695D46"/>
                </a:solidFill>
              </a:rPr>
              <a:t>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https://goformative.com/</a:t>
            </a:r>
            <a:r>
              <a:rPr lang="en" sz="1800">
                <a:solidFill>
                  <a:srgbClr val="695D46"/>
                </a:solidFill>
              </a:rPr>
              <a:t>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https://quizlet.com/</a:t>
            </a:r>
            <a:r>
              <a:rPr lang="en" sz="1800">
                <a:solidFill>
                  <a:srgbClr val="695D46"/>
                </a:solidFill>
              </a:rPr>
              <a:t> </a:t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https://www.quia.com/</a:t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https://info.flipgrid.com</a:t>
            </a:r>
            <a:r>
              <a:rPr lang="en" sz="1800">
                <a:solidFill>
                  <a:srgbClr val="695D46"/>
                </a:solidFill>
              </a:rPr>
              <a:t>  </a:t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9"/>
              </a:rPr>
              <a:t>http://www.wordreference.com/</a:t>
            </a:r>
            <a:r>
              <a:rPr lang="en" sz="1800">
                <a:solidFill>
                  <a:srgbClr val="695D46"/>
                </a:solidFill>
              </a:rPr>
              <a:t>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10"/>
              </a:rPr>
              <a:t>https://kahoot.com/</a:t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11"/>
              </a:rPr>
              <a:t>http://www.castlelearning.com</a:t>
            </a:r>
            <a:r>
              <a:rPr lang="en" sz="1800">
                <a:solidFill>
                  <a:srgbClr val="695D46"/>
                </a:solidFill>
              </a:rPr>
              <a:t> </a:t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12"/>
              </a:rPr>
              <a:t>https://portaportal.com</a:t>
            </a:r>
            <a:r>
              <a:rPr lang="en" sz="1800">
                <a:solidFill>
                  <a:srgbClr val="695D46"/>
                </a:solidFill>
              </a:rPr>
              <a:t>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13"/>
              </a:rPr>
              <a:t>https://padlet.com/</a:t>
            </a:r>
            <a:r>
              <a:rPr lang="en" sz="1800">
                <a:solidFill>
                  <a:srgbClr val="695D46"/>
                </a:solidFill>
              </a:rPr>
              <a:t> </a:t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14"/>
              </a:rPr>
              <a:t>https://www.plickers.com/</a:t>
            </a:r>
            <a:r>
              <a:rPr lang="en" sz="1800">
                <a:solidFill>
                  <a:srgbClr val="695D46"/>
                </a:solidFill>
              </a:rPr>
              <a:t> </a:t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Musique</a:t>
            </a:r>
            <a:endParaRPr/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Music Bracket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Use padlet.com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display videos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Use pollev.com or Google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classroom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 vote daily!</a:t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8960" y="55275"/>
            <a:ext cx="43647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Celebrations/ Culture</a:t>
            </a:r>
            <a:endParaRPr/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National French Week- Twitter contest</a:t>
            </a:r>
            <a:endParaRPr sz="2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Hosting Students</a:t>
            </a:r>
            <a:endParaRPr sz="2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International Dinner</a:t>
            </a:r>
            <a:endParaRPr sz="2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La Chandeleur- Crêpes</a:t>
            </a:r>
            <a:endParaRPr sz="2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Mardi Gras</a:t>
            </a:r>
            <a:endParaRPr sz="2000"/>
          </a:p>
        </p:txBody>
      </p:sp>
      <p:sp>
        <p:nvSpPr>
          <p:cNvPr id="241" name="Shape 241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National Foreign Language Week- Courts métrages</a:t>
            </a:r>
            <a:endParaRPr sz="2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French National Honor Society- community service</a:t>
            </a:r>
            <a:endParaRPr sz="2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Poisson d’avril</a:t>
            </a:r>
            <a:endParaRPr sz="2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Museum/ Theater Trips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Celebrations</a:t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25"/>
            <a:ext cx="465772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9013" y="445013"/>
            <a:ext cx="5514975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738" y="2308350"/>
            <a:ext cx="3517825" cy="19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Poisson d’avril</a:t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3686275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075" y="1304825"/>
            <a:ext cx="1865706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213" y="335663"/>
            <a:ext cx="614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6215750" y="1412325"/>
            <a:ext cx="2043000" cy="1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Very specific set of rules!  Winning class (by percentage) got a special breakfast!</a:t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Awareness</a:t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4627791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Resources:</a:t>
            </a:r>
            <a:endParaRPr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http://www.education.vic.gov.au/languagesonline/french/french.htm</a:t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https://www.tolearnfrench.com</a:t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https://fr.islcollective.com/</a:t>
            </a:r>
            <a:endParaRPr>
              <a:solidFill>
                <a:srgbClr val="695D46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Conferences!</a:t>
            </a:r>
            <a:endParaRPr>
              <a:solidFill>
                <a:srgbClr val="695D46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</a:rPr>
              <a:t>Facebook Pages: </a:t>
            </a:r>
            <a:endParaRPr>
              <a:solidFill>
                <a:srgbClr val="695D46"/>
              </a:solidFill>
            </a:endParaRPr>
          </a:p>
          <a:p>
            <a:pPr indent="-34290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95D46"/>
              </a:buClr>
              <a:buSzPts val="1800"/>
              <a:buChar char="-"/>
            </a:pPr>
            <a:r>
              <a:rPr lang="en">
                <a:solidFill>
                  <a:srgbClr val="695D46"/>
                </a:solidFill>
              </a:rPr>
              <a:t>French Teachers in the US</a:t>
            </a:r>
            <a:endParaRPr>
              <a:solidFill>
                <a:srgbClr val="695D46"/>
              </a:solidFill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Char char="-"/>
            </a:pPr>
            <a:r>
              <a:rPr lang="en">
                <a:solidFill>
                  <a:srgbClr val="695D46"/>
                </a:solidFill>
              </a:rPr>
              <a:t>French Breakout Group</a:t>
            </a:r>
            <a:endParaRPr>
              <a:solidFill>
                <a:srgbClr val="695D46"/>
              </a:solidFill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Char char="-"/>
            </a:pPr>
            <a:r>
              <a:rPr lang="en">
                <a:solidFill>
                  <a:srgbClr val="695D46"/>
                </a:solidFill>
              </a:rPr>
              <a:t>Tech for World Language Teachers</a:t>
            </a:r>
            <a:endParaRPr>
              <a:solidFill>
                <a:srgbClr val="695D46"/>
              </a:solidFill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Char char="-"/>
            </a:pPr>
            <a:r>
              <a:rPr lang="en">
                <a:solidFill>
                  <a:srgbClr val="695D46"/>
                </a:solidFill>
              </a:rPr>
              <a:t>World Language Teachers</a:t>
            </a:r>
            <a:endParaRPr>
              <a:solidFill>
                <a:srgbClr val="695D46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695D4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athornton@pvcsd.org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Twitter: @pwrflteacher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Thank you for coming and </a:t>
            </a:r>
            <a:endParaRPr sz="2400">
              <a:solidFill>
                <a:srgbClr val="FF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please take a business card </a:t>
            </a:r>
            <a:endParaRPr sz="2400">
              <a:solidFill>
                <a:srgbClr val="FF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in case I can be of further help!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277" name="Shape 2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302" y="680650"/>
            <a:ext cx="3317600" cy="3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the French Program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3425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Start: 2000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Reinvention: 2014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 Program: 	French 1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French 2</a:t>
            </a:r>
            <a:endParaRPr/>
          </a:p>
          <a:p>
            <a:pPr indent="457200" lvl="0" marL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French 3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French 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Themes</a:t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Level 2:</a:t>
            </a:r>
            <a:endParaRPr sz="2400"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Who am I?  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What interests me?</a:t>
            </a:r>
            <a:endParaRPr sz="2400"/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Level 3:</a:t>
            </a:r>
            <a:endParaRPr sz="2400"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Where am I going?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can I get there?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What impact do I have on other locations?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2 Breakdown of Topics</a:t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Date/ Seasons/ Numbers/ Time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Family/ Animals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House &amp; Home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Food &amp; Food Preparation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Communication</a:t>
            </a:r>
            <a:endParaRPr sz="2000"/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Telephone, Computer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Reflexives/ Health</a:t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Appearance</a:t>
            </a:r>
            <a:endParaRPr sz="2000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***Salade soap opera</a:t>
            </a:r>
            <a:endParaRPr sz="2000"/>
          </a:p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First day of school: Write an answer to </a:t>
            </a:r>
            <a:r>
              <a:rPr lang="en" sz="1800">
                <a:solidFill>
                  <a:srgbClr val="0000FF"/>
                </a:solidFill>
              </a:rPr>
              <a:t>the</a:t>
            </a:r>
            <a:r>
              <a:rPr lang="en" sz="1800">
                <a:solidFill>
                  <a:srgbClr val="0000FF"/>
                </a:solidFill>
              </a:rPr>
              <a:t> thematic questions: can be in list form, sentence or paragraph.  File answers in a folder as a benchmark.</a:t>
            </a:r>
            <a:endParaRPr sz="1800"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End of school year: Hand back their answers, expand on essay to write 150 words!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3 Breakdown of Topics</a:t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Shopping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Activities/ Pastimes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Maghreb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Transportation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Cars, trains, subway, airplanes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Celebrations in Francophone Countries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Social/ Environmental Impact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***Salade Soap Opera Trial</a:t>
            </a:r>
            <a:endParaRPr sz="1800"/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FLACS Exam to end Level 3!</a:t>
            </a:r>
            <a:endParaRPr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4 Curriculum: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Student-driven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Choice of topics: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La Caraïbe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Canada (Les Acadiens)--&gt; Nouvelle Orléans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La Musique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L’histoire de la France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Provence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Belle et la Bête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Les Misérables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L’histoire de l’art</a:t>
            </a:r>
            <a:endParaRPr sz="1400"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Des contes et légendes</a:t>
            </a:r>
            <a:endParaRPr sz="1400"/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resources: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Text: Trésors du Temps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Reader: Contes et légendes du monde francophone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Reader: Contes et légendes de France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Do Nows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Cartoons/ graphics (introduce a topic, reinforce vocabulary or grammar)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Daily on Google classroom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Weekly submissions</a:t>
            </a:r>
            <a:endParaRPr sz="1800"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2030850" cy="23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100" y="2685175"/>
            <a:ext cx="3419131" cy="230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5350" y="152400"/>
            <a:ext cx="2485650" cy="23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3631" y="2685175"/>
            <a:ext cx="2147969" cy="214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Goformative.com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8750"/>
            <a:ext cx="4544651" cy="26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451" y="1304825"/>
            <a:ext cx="3736772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50725"/>
            <a:ext cx="454465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