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24"/>
  </p:notesMasterIdLst>
  <p:sldIdLst>
    <p:sldId id="294" r:id="rId2"/>
    <p:sldId id="257" r:id="rId3"/>
    <p:sldId id="259" r:id="rId4"/>
    <p:sldId id="296" r:id="rId5"/>
    <p:sldId id="295" r:id="rId6"/>
    <p:sldId id="267" r:id="rId7"/>
    <p:sldId id="297" r:id="rId8"/>
    <p:sldId id="298" r:id="rId9"/>
    <p:sldId id="308" r:id="rId10"/>
    <p:sldId id="312" r:id="rId11"/>
    <p:sldId id="314" r:id="rId12"/>
    <p:sldId id="315" r:id="rId13"/>
    <p:sldId id="313" r:id="rId14"/>
    <p:sldId id="310" r:id="rId15"/>
    <p:sldId id="311" r:id="rId16"/>
    <p:sldId id="292" r:id="rId17"/>
    <p:sldId id="302" r:id="rId18"/>
    <p:sldId id="300" r:id="rId19"/>
    <p:sldId id="301" r:id="rId20"/>
    <p:sldId id="299" r:id="rId21"/>
    <p:sldId id="303" r:id="rId22"/>
    <p:sldId id="304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0645E0-88DF-418B-9F21-50D16B213CE9}" type="datetimeFigureOut">
              <a:rPr lang="en-US" smtClean="0"/>
              <a:t>3/20/2015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AAA048-77C8-4974-96D0-7CEB62DA4F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03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Stone Sans ITC TT-SemiIta" pitchFamily="2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Stone Sans ITC TT-SemiIta" pitchFamily="2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Stone Sans ITC TT-SemiIta" pitchFamily="2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Stone Sans ITC TT-SemiIta" pitchFamily="2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Stone Sans ITC TT-SemiIta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Stone Sans ITC TT-SemiIta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Stone Sans ITC TT-SemiIta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Stone Sans ITC TT-SemiIta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Stone Sans ITC TT-SemiIta" pitchFamily="2" charset="0"/>
              </a:defRPr>
            </a:lvl9pPr>
          </a:lstStyle>
          <a:p>
            <a:pPr eaLnBrk="1" hangingPunct="1"/>
            <a:fld id="{033EBED2-DA18-49CD-B391-EF2C666C0637}" type="slidenum">
              <a:rPr lang="en-US" altLang="en-US" sz="1200" b="0">
                <a:latin typeface="Times New Roman" pitchFamily="18" charset="0"/>
              </a:rPr>
              <a:pPr eaLnBrk="1" hangingPunct="1"/>
              <a:t>2</a:t>
            </a:fld>
            <a:endParaRPr lang="en-US" altLang="en-US" sz="1200" b="0">
              <a:latin typeface="Times New Roman" pitchFamily="18" charset="0"/>
            </a:endParaRPr>
          </a:p>
        </p:txBody>
      </p:sp>
      <p:sp>
        <p:nvSpPr>
          <p:cNvPr id="32771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Stone Sans ITC TT-SemiIta" pitchFamily="2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Stone Sans ITC TT-SemiIta" pitchFamily="2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Stone Sans ITC TT-SemiIta" pitchFamily="2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Stone Sans ITC TT-SemiIta" pitchFamily="2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Stone Sans ITC TT-SemiIta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Stone Sans ITC TT-SemiIta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Stone Sans ITC TT-SemiIta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Stone Sans ITC TT-SemiIta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Stone Sans ITC TT-SemiIta" pitchFamily="2" charset="0"/>
              </a:defRPr>
            </a:lvl9pPr>
          </a:lstStyle>
          <a:p>
            <a:pPr eaLnBrk="1" hangingPunct="1"/>
            <a:fld id="{B0A4471F-FDF4-413D-9C71-5C71EAC5F4C3}" type="slidenum">
              <a:rPr lang="en-US" altLang="en-US" sz="1200" b="0">
                <a:latin typeface="Times New Roman" pitchFamily="18" charset="0"/>
              </a:rPr>
              <a:pPr eaLnBrk="1" hangingPunct="1"/>
              <a:t>12</a:t>
            </a:fld>
            <a:endParaRPr lang="en-US" altLang="en-US" sz="1200" b="0">
              <a:latin typeface="Times New Roman" pitchFamily="18" charset="0"/>
            </a:endParaRPr>
          </a:p>
        </p:txBody>
      </p:sp>
      <p:sp>
        <p:nvSpPr>
          <p:cNvPr id="34819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50000"/>
              </a:spcBef>
            </a:pPr>
            <a:endParaRPr lang="en-US" altLang="en-US" sz="3600" b="1" dirty="0" smtClean="0">
              <a:latin typeface="Stone Sans ITC TT-SemiIta" pitchFamily="2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Stone Sans ITC TT-SemiIta" pitchFamily="2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Stone Sans ITC TT-SemiIta" pitchFamily="2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Stone Sans ITC TT-SemiIta" pitchFamily="2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Stone Sans ITC TT-SemiIta" pitchFamily="2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Stone Sans ITC TT-SemiIta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Stone Sans ITC TT-SemiIta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Stone Sans ITC TT-SemiIta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Stone Sans ITC TT-SemiIta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Stone Sans ITC TT-SemiIta" pitchFamily="2" charset="0"/>
              </a:defRPr>
            </a:lvl9pPr>
          </a:lstStyle>
          <a:p>
            <a:pPr eaLnBrk="1" hangingPunct="1"/>
            <a:fld id="{B0A4471F-FDF4-413D-9C71-5C71EAC5F4C3}" type="slidenum">
              <a:rPr lang="en-US" altLang="en-US" sz="1200" b="0">
                <a:latin typeface="Times New Roman" pitchFamily="18" charset="0"/>
              </a:rPr>
              <a:pPr eaLnBrk="1" hangingPunct="1"/>
              <a:t>13</a:t>
            </a:fld>
            <a:endParaRPr lang="en-US" altLang="en-US" sz="1200" b="0">
              <a:latin typeface="Times New Roman" pitchFamily="18" charset="0"/>
            </a:endParaRPr>
          </a:p>
        </p:txBody>
      </p:sp>
      <p:sp>
        <p:nvSpPr>
          <p:cNvPr id="34819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50000"/>
              </a:spcBef>
            </a:pPr>
            <a:endParaRPr lang="en-US" altLang="en-US" sz="3600" b="1" dirty="0" smtClean="0">
              <a:latin typeface="Stone Sans ITC TT-SemiIta" pitchFamily="2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Stone Sans ITC TT-SemiIta" pitchFamily="2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Stone Sans ITC TT-SemiIta" pitchFamily="2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Stone Sans ITC TT-SemiIta" pitchFamily="2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Stone Sans ITC TT-SemiIta" pitchFamily="2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Stone Sans ITC TT-SemiIta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Stone Sans ITC TT-SemiIta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Stone Sans ITC TT-SemiIta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Stone Sans ITC TT-SemiIta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Stone Sans ITC TT-SemiIta" pitchFamily="2" charset="0"/>
              </a:defRPr>
            </a:lvl9pPr>
          </a:lstStyle>
          <a:p>
            <a:pPr eaLnBrk="1" hangingPunct="1"/>
            <a:fld id="{B0A4471F-FDF4-413D-9C71-5C71EAC5F4C3}" type="slidenum">
              <a:rPr lang="en-US" altLang="en-US" sz="1200" b="0">
                <a:latin typeface="Times New Roman" pitchFamily="18" charset="0"/>
              </a:rPr>
              <a:pPr eaLnBrk="1" hangingPunct="1"/>
              <a:t>14</a:t>
            </a:fld>
            <a:endParaRPr lang="en-US" altLang="en-US" sz="1200" b="0">
              <a:latin typeface="Times New Roman" pitchFamily="18" charset="0"/>
            </a:endParaRPr>
          </a:p>
        </p:txBody>
      </p:sp>
      <p:sp>
        <p:nvSpPr>
          <p:cNvPr id="34819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50000"/>
              </a:spcBef>
            </a:pPr>
            <a:endParaRPr lang="en-US" altLang="en-US" sz="3600" b="1" dirty="0" smtClean="0">
              <a:latin typeface="Stone Sans ITC TT-SemiIta" pitchFamily="2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Stone Sans ITC TT-SemiIta" pitchFamily="2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Stone Sans ITC TT-SemiIta" pitchFamily="2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Stone Sans ITC TT-SemiIta" pitchFamily="2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Stone Sans ITC TT-SemiIta" pitchFamily="2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Stone Sans ITC TT-SemiIta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Stone Sans ITC TT-SemiIta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Stone Sans ITC TT-SemiIta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Stone Sans ITC TT-SemiIta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Stone Sans ITC TT-SemiIta" pitchFamily="2" charset="0"/>
              </a:defRPr>
            </a:lvl9pPr>
          </a:lstStyle>
          <a:p>
            <a:pPr eaLnBrk="1" hangingPunct="1"/>
            <a:fld id="{B0A4471F-FDF4-413D-9C71-5C71EAC5F4C3}" type="slidenum">
              <a:rPr lang="en-US" altLang="en-US" sz="1200" b="0">
                <a:latin typeface="Times New Roman" pitchFamily="18" charset="0"/>
              </a:rPr>
              <a:pPr eaLnBrk="1" hangingPunct="1"/>
              <a:t>15</a:t>
            </a:fld>
            <a:endParaRPr lang="en-US" altLang="en-US" sz="1200" b="0">
              <a:latin typeface="Times New Roman" pitchFamily="18" charset="0"/>
            </a:endParaRPr>
          </a:p>
        </p:txBody>
      </p:sp>
      <p:sp>
        <p:nvSpPr>
          <p:cNvPr id="34819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50000"/>
              </a:spcBef>
            </a:pPr>
            <a:endParaRPr lang="en-US" altLang="en-US" sz="3600" b="1" dirty="0" smtClean="0">
              <a:latin typeface="Stone Sans ITC TT-SemiIta" pitchFamily="2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Stone Sans ITC TT-SemiIta" pitchFamily="2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Stone Sans ITC TT-SemiIta" pitchFamily="2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Stone Sans ITC TT-SemiIta" pitchFamily="2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Stone Sans ITC TT-SemiIta" pitchFamily="2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Stone Sans ITC TT-SemiIta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Stone Sans ITC TT-SemiIta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Stone Sans ITC TT-SemiIta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Stone Sans ITC TT-SemiIta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Stone Sans ITC TT-SemiIta" pitchFamily="2" charset="0"/>
              </a:defRPr>
            </a:lvl9pPr>
          </a:lstStyle>
          <a:p>
            <a:pPr eaLnBrk="1" hangingPunct="1"/>
            <a:fld id="{B0A4471F-FDF4-413D-9C71-5C71EAC5F4C3}" type="slidenum">
              <a:rPr lang="en-US" altLang="en-US" sz="1200" b="0">
                <a:latin typeface="Times New Roman" pitchFamily="18" charset="0"/>
              </a:rPr>
              <a:pPr eaLnBrk="1" hangingPunct="1"/>
              <a:t>17</a:t>
            </a:fld>
            <a:endParaRPr lang="en-US" altLang="en-US" sz="1200" b="0">
              <a:latin typeface="Times New Roman" pitchFamily="18" charset="0"/>
            </a:endParaRPr>
          </a:p>
        </p:txBody>
      </p:sp>
      <p:sp>
        <p:nvSpPr>
          <p:cNvPr id="34819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50000"/>
              </a:spcBef>
            </a:pPr>
            <a:endParaRPr lang="en-US" altLang="en-US" sz="3600" b="1" dirty="0" smtClean="0">
              <a:latin typeface="Stone Sans ITC TT-SemiIta" pitchFamily="2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Stone Sans ITC TT-SemiIta" pitchFamily="2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Stone Sans ITC TT-SemiIta" pitchFamily="2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Stone Sans ITC TT-SemiIta" pitchFamily="2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Stone Sans ITC TT-SemiIta" pitchFamily="2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Stone Sans ITC TT-SemiIta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Stone Sans ITC TT-SemiIta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Stone Sans ITC TT-SemiIta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Stone Sans ITC TT-SemiIta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Stone Sans ITC TT-SemiIta" pitchFamily="2" charset="0"/>
              </a:defRPr>
            </a:lvl9pPr>
          </a:lstStyle>
          <a:p>
            <a:pPr eaLnBrk="1" hangingPunct="1"/>
            <a:fld id="{B0A4471F-FDF4-413D-9C71-5C71EAC5F4C3}" type="slidenum">
              <a:rPr lang="en-US" altLang="en-US" sz="1200" b="0">
                <a:latin typeface="Times New Roman" pitchFamily="18" charset="0"/>
              </a:rPr>
              <a:pPr eaLnBrk="1" hangingPunct="1"/>
              <a:t>18</a:t>
            </a:fld>
            <a:endParaRPr lang="en-US" altLang="en-US" sz="1200" b="0">
              <a:latin typeface="Times New Roman" pitchFamily="18" charset="0"/>
            </a:endParaRPr>
          </a:p>
        </p:txBody>
      </p:sp>
      <p:sp>
        <p:nvSpPr>
          <p:cNvPr id="34819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50000"/>
              </a:spcBef>
            </a:pPr>
            <a:endParaRPr lang="en-US" altLang="en-US" sz="3600" b="1" dirty="0" smtClean="0">
              <a:latin typeface="Stone Sans ITC TT-SemiIta" pitchFamily="2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Stone Sans ITC TT-SemiIta" pitchFamily="2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Stone Sans ITC TT-SemiIta" pitchFamily="2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Stone Sans ITC TT-SemiIta" pitchFamily="2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Stone Sans ITC TT-SemiIta" pitchFamily="2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Stone Sans ITC TT-SemiIta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Stone Sans ITC TT-SemiIta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Stone Sans ITC TT-SemiIta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Stone Sans ITC TT-SemiIta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Stone Sans ITC TT-SemiIta" pitchFamily="2" charset="0"/>
              </a:defRPr>
            </a:lvl9pPr>
          </a:lstStyle>
          <a:p>
            <a:pPr eaLnBrk="1" hangingPunct="1"/>
            <a:fld id="{B0A4471F-FDF4-413D-9C71-5C71EAC5F4C3}" type="slidenum">
              <a:rPr lang="en-US" altLang="en-US" sz="1200" b="0">
                <a:latin typeface="Times New Roman" pitchFamily="18" charset="0"/>
              </a:rPr>
              <a:pPr eaLnBrk="1" hangingPunct="1"/>
              <a:t>19</a:t>
            </a:fld>
            <a:endParaRPr lang="en-US" altLang="en-US" sz="1200" b="0">
              <a:latin typeface="Times New Roman" pitchFamily="18" charset="0"/>
            </a:endParaRPr>
          </a:p>
        </p:txBody>
      </p:sp>
      <p:sp>
        <p:nvSpPr>
          <p:cNvPr id="34819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50000"/>
              </a:spcBef>
            </a:pPr>
            <a:endParaRPr lang="en-US" altLang="en-US" sz="3600" b="1" dirty="0" smtClean="0">
              <a:latin typeface="Stone Sans ITC TT-SemiIta" pitchFamily="2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Stone Sans ITC TT-SemiIta" pitchFamily="2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Stone Sans ITC TT-SemiIta" pitchFamily="2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Stone Sans ITC TT-SemiIta" pitchFamily="2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Stone Sans ITC TT-SemiIta" pitchFamily="2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Stone Sans ITC TT-SemiIta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Stone Sans ITC TT-SemiIta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Stone Sans ITC TT-SemiIta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Stone Sans ITC TT-SemiIta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Stone Sans ITC TT-SemiIta" pitchFamily="2" charset="0"/>
              </a:defRPr>
            </a:lvl9pPr>
          </a:lstStyle>
          <a:p>
            <a:pPr eaLnBrk="1" hangingPunct="1"/>
            <a:fld id="{B0A4471F-FDF4-413D-9C71-5C71EAC5F4C3}" type="slidenum">
              <a:rPr lang="en-US" altLang="en-US" sz="1200" b="0">
                <a:latin typeface="Times New Roman" pitchFamily="18" charset="0"/>
              </a:rPr>
              <a:pPr eaLnBrk="1" hangingPunct="1"/>
              <a:t>20</a:t>
            </a:fld>
            <a:endParaRPr lang="en-US" altLang="en-US" sz="1200" b="0">
              <a:latin typeface="Times New Roman" pitchFamily="18" charset="0"/>
            </a:endParaRPr>
          </a:p>
        </p:txBody>
      </p:sp>
      <p:sp>
        <p:nvSpPr>
          <p:cNvPr id="34819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50000"/>
              </a:spcBef>
            </a:pPr>
            <a:endParaRPr lang="en-US" altLang="en-US" sz="3600" b="1" dirty="0" smtClean="0">
              <a:latin typeface="Stone Sans ITC TT-SemiIta" pitchFamily="2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Stone Sans ITC TT-SemiIta" pitchFamily="2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Stone Sans ITC TT-SemiIta" pitchFamily="2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Stone Sans ITC TT-SemiIta" pitchFamily="2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Stone Sans ITC TT-SemiIta" pitchFamily="2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Stone Sans ITC TT-SemiIta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Stone Sans ITC TT-SemiIta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Stone Sans ITC TT-SemiIta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Stone Sans ITC TT-SemiIta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Stone Sans ITC TT-SemiIta" pitchFamily="2" charset="0"/>
              </a:defRPr>
            </a:lvl9pPr>
          </a:lstStyle>
          <a:p>
            <a:pPr eaLnBrk="1" hangingPunct="1"/>
            <a:fld id="{B0A4471F-FDF4-413D-9C71-5C71EAC5F4C3}" type="slidenum">
              <a:rPr lang="en-US" altLang="en-US" sz="1200" b="0">
                <a:latin typeface="Times New Roman" pitchFamily="18" charset="0"/>
              </a:rPr>
              <a:pPr eaLnBrk="1" hangingPunct="1"/>
              <a:t>21</a:t>
            </a:fld>
            <a:endParaRPr lang="en-US" altLang="en-US" sz="1200" b="0">
              <a:latin typeface="Times New Roman" pitchFamily="18" charset="0"/>
            </a:endParaRPr>
          </a:p>
        </p:txBody>
      </p:sp>
      <p:sp>
        <p:nvSpPr>
          <p:cNvPr id="34819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50000"/>
              </a:spcBef>
            </a:pPr>
            <a:endParaRPr lang="en-US" altLang="en-US" sz="3600" b="1" dirty="0" smtClean="0">
              <a:latin typeface="Stone Sans ITC TT-SemiIta" pitchFamily="2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Stone Sans ITC TT-SemiIta" pitchFamily="2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Stone Sans ITC TT-SemiIta" pitchFamily="2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Stone Sans ITC TT-SemiIta" pitchFamily="2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Stone Sans ITC TT-SemiIta" pitchFamily="2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Stone Sans ITC TT-SemiIta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Stone Sans ITC TT-SemiIta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Stone Sans ITC TT-SemiIta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Stone Sans ITC TT-SemiIta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Stone Sans ITC TT-SemiIta" pitchFamily="2" charset="0"/>
              </a:defRPr>
            </a:lvl9pPr>
          </a:lstStyle>
          <a:p>
            <a:pPr eaLnBrk="1" hangingPunct="1"/>
            <a:fld id="{B0A4471F-FDF4-413D-9C71-5C71EAC5F4C3}" type="slidenum">
              <a:rPr lang="en-US" altLang="en-US" sz="1200" b="0">
                <a:latin typeface="Times New Roman" pitchFamily="18" charset="0"/>
              </a:rPr>
              <a:pPr eaLnBrk="1" hangingPunct="1"/>
              <a:t>22</a:t>
            </a:fld>
            <a:endParaRPr lang="en-US" altLang="en-US" sz="1200" b="0">
              <a:latin typeface="Times New Roman" pitchFamily="18" charset="0"/>
            </a:endParaRPr>
          </a:p>
        </p:txBody>
      </p:sp>
      <p:sp>
        <p:nvSpPr>
          <p:cNvPr id="34819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50000"/>
              </a:spcBef>
            </a:pPr>
            <a:endParaRPr lang="en-US" altLang="en-US" sz="3600" b="1" dirty="0" smtClean="0">
              <a:latin typeface="Stone Sans ITC TT-SemiIta" pitchFamily="2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Stone Sans ITC TT-SemiIta" pitchFamily="2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Stone Sans ITC TT-SemiIta" pitchFamily="2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Stone Sans ITC TT-SemiIta" pitchFamily="2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Stone Sans ITC TT-SemiIta" pitchFamily="2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Stone Sans ITC TT-SemiIta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Stone Sans ITC TT-SemiIta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Stone Sans ITC TT-SemiIta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Stone Sans ITC TT-SemiIta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Stone Sans ITC TT-SemiIta" pitchFamily="2" charset="0"/>
              </a:defRPr>
            </a:lvl9pPr>
          </a:lstStyle>
          <a:p>
            <a:pPr eaLnBrk="1" hangingPunct="1"/>
            <a:fld id="{B0A4471F-FDF4-413D-9C71-5C71EAC5F4C3}" type="slidenum">
              <a:rPr lang="en-US" altLang="en-US" sz="1200" b="0">
                <a:latin typeface="Times New Roman" pitchFamily="18" charset="0"/>
              </a:rPr>
              <a:pPr eaLnBrk="1" hangingPunct="1"/>
              <a:t>3</a:t>
            </a:fld>
            <a:endParaRPr lang="en-US" altLang="en-US" sz="1200" b="0">
              <a:latin typeface="Times New Roman" pitchFamily="18" charset="0"/>
            </a:endParaRPr>
          </a:p>
        </p:txBody>
      </p:sp>
      <p:sp>
        <p:nvSpPr>
          <p:cNvPr id="34819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50000"/>
              </a:spcBef>
            </a:pPr>
            <a:endParaRPr lang="en-US" altLang="en-US" sz="3600" b="1" dirty="0" smtClean="0">
              <a:latin typeface="Stone Sans ITC TT-SemiIta" pitchFamily="2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Stone Sans ITC TT-SemiIta" pitchFamily="2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Stone Sans ITC TT-SemiIta" pitchFamily="2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Stone Sans ITC TT-SemiIta" pitchFamily="2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Stone Sans ITC TT-SemiIta" pitchFamily="2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Stone Sans ITC TT-SemiIta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Stone Sans ITC TT-SemiIta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Stone Sans ITC TT-SemiIta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Stone Sans ITC TT-SemiIta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Stone Sans ITC TT-SemiIta" pitchFamily="2" charset="0"/>
              </a:defRPr>
            </a:lvl9pPr>
          </a:lstStyle>
          <a:p>
            <a:pPr eaLnBrk="1" hangingPunct="1"/>
            <a:fld id="{B0A4471F-FDF4-413D-9C71-5C71EAC5F4C3}" type="slidenum">
              <a:rPr lang="en-US" altLang="en-US" sz="1200" b="0">
                <a:latin typeface="Times New Roman" pitchFamily="18" charset="0"/>
              </a:rPr>
              <a:pPr eaLnBrk="1" hangingPunct="1"/>
              <a:t>4</a:t>
            </a:fld>
            <a:endParaRPr lang="en-US" altLang="en-US" sz="1200" b="0">
              <a:latin typeface="Times New Roman" pitchFamily="18" charset="0"/>
            </a:endParaRPr>
          </a:p>
        </p:txBody>
      </p:sp>
      <p:sp>
        <p:nvSpPr>
          <p:cNvPr id="34819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50000"/>
              </a:spcBef>
            </a:pPr>
            <a:endParaRPr lang="en-US" altLang="en-US" sz="3600" b="1" dirty="0" smtClean="0">
              <a:latin typeface="Stone Sans ITC TT-SemiIta" pitchFamily="2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Stone Sans ITC TT-SemiIta" pitchFamily="2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Stone Sans ITC TT-SemiIta" pitchFamily="2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Stone Sans ITC TT-SemiIta" pitchFamily="2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Stone Sans ITC TT-SemiIta" pitchFamily="2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Stone Sans ITC TT-SemiIta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Stone Sans ITC TT-SemiIta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Stone Sans ITC TT-SemiIta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Stone Sans ITC TT-SemiIta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Stone Sans ITC TT-SemiIta" pitchFamily="2" charset="0"/>
              </a:defRPr>
            </a:lvl9pPr>
          </a:lstStyle>
          <a:p>
            <a:pPr eaLnBrk="1" hangingPunct="1"/>
            <a:fld id="{B0A4471F-FDF4-413D-9C71-5C71EAC5F4C3}" type="slidenum">
              <a:rPr lang="en-US" altLang="en-US" sz="1200" b="0">
                <a:latin typeface="Times New Roman" pitchFamily="18" charset="0"/>
              </a:rPr>
              <a:pPr eaLnBrk="1" hangingPunct="1"/>
              <a:t>5</a:t>
            </a:fld>
            <a:endParaRPr lang="en-US" altLang="en-US" sz="1200" b="0">
              <a:latin typeface="Times New Roman" pitchFamily="18" charset="0"/>
            </a:endParaRPr>
          </a:p>
        </p:txBody>
      </p:sp>
      <p:sp>
        <p:nvSpPr>
          <p:cNvPr id="34819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50000"/>
              </a:spcBef>
            </a:pPr>
            <a:endParaRPr lang="en-US" altLang="en-US" sz="3600" b="1" dirty="0" smtClean="0">
              <a:latin typeface="Stone Sans ITC TT-SemiIta" pitchFamily="2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Stone Sans ITC TT-SemiIta" pitchFamily="2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Stone Sans ITC TT-SemiIta" pitchFamily="2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Stone Sans ITC TT-SemiIta" pitchFamily="2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Stone Sans ITC TT-SemiIta" pitchFamily="2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Stone Sans ITC TT-SemiIta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Stone Sans ITC TT-SemiIta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Stone Sans ITC TT-SemiIta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Stone Sans ITC TT-SemiIta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Stone Sans ITC TT-SemiIta" pitchFamily="2" charset="0"/>
              </a:defRPr>
            </a:lvl9pPr>
          </a:lstStyle>
          <a:p>
            <a:pPr eaLnBrk="1" hangingPunct="1"/>
            <a:fld id="{B0A4471F-FDF4-413D-9C71-5C71EAC5F4C3}" type="slidenum">
              <a:rPr lang="en-US" altLang="en-US" sz="1200" b="0">
                <a:latin typeface="Times New Roman" pitchFamily="18" charset="0"/>
              </a:rPr>
              <a:pPr eaLnBrk="1" hangingPunct="1"/>
              <a:t>7</a:t>
            </a:fld>
            <a:endParaRPr lang="en-US" altLang="en-US" sz="1200" b="0">
              <a:latin typeface="Times New Roman" pitchFamily="18" charset="0"/>
            </a:endParaRPr>
          </a:p>
        </p:txBody>
      </p:sp>
      <p:sp>
        <p:nvSpPr>
          <p:cNvPr id="34819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50000"/>
              </a:spcBef>
            </a:pPr>
            <a:endParaRPr lang="en-US" altLang="en-US" sz="3600" b="1" dirty="0" smtClean="0">
              <a:latin typeface="Stone Sans ITC TT-SemiIta" pitchFamily="2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Stone Sans ITC TT-SemiIta" pitchFamily="2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Stone Sans ITC TT-SemiIta" pitchFamily="2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Stone Sans ITC TT-SemiIta" pitchFamily="2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Stone Sans ITC TT-SemiIta" pitchFamily="2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Stone Sans ITC TT-SemiIta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Stone Sans ITC TT-SemiIta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Stone Sans ITC TT-SemiIta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Stone Sans ITC TT-SemiIta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Stone Sans ITC TT-SemiIta" pitchFamily="2" charset="0"/>
              </a:defRPr>
            </a:lvl9pPr>
          </a:lstStyle>
          <a:p>
            <a:pPr eaLnBrk="1" hangingPunct="1"/>
            <a:fld id="{B0A4471F-FDF4-413D-9C71-5C71EAC5F4C3}" type="slidenum">
              <a:rPr lang="en-US" altLang="en-US" sz="1200" b="0">
                <a:latin typeface="Times New Roman" pitchFamily="18" charset="0"/>
              </a:rPr>
              <a:pPr eaLnBrk="1" hangingPunct="1"/>
              <a:t>8</a:t>
            </a:fld>
            <a:endParaRPr lang="en-US" altLang="en-US" sz="1200" b="0">
              <a:latin typeface="Times New Roman" pitchFamily="18" charset="0"/>
            </a:endParaRPr>
          </a:p>
        </p:txBody>
      </p:sp>
      <p:sp>
        <p:nvSpPr>
          <p:cNvPr id="34819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50000"/>
              </a:spcBef>
            </a:pPr>
            <a:endParaRPr lang="en-US" altLang="en-US" sz="3600" b="1" dirty="0" smtClean="0">
              <a:latin typeface="Stone Sans ITC TT-SemiIta" pitchFamily="2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Stone Sans ITC TT-SemiIta" pitchFamily="2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Stone Sans ITC TT-SemiIta" pitchFamily="2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Stone Sans ITC TT-SemiIta" pitchFamily="2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Stone Sans ITC TT-SemiIta" pitchFamily="2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Stone Sans ITC TT-SemiIta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Stone Sans ITC TT-SemiIta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Stone Sans ITC TT-SemiIta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Stone Sans ITC TT-SemiIta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Stone Sans ITC TT-SemiIta" pitchFamily="2" charset="0"/>
              </a:defRPr>
            </a:lvl9pPr>
          </a:lstStyle>
          <a:p>
            <a:pPr eaLnBrk="1" hangingPunct="1"/>
            <a:fld id="{B0A4471F-FDF4-413D-9C71-5C71EAC5F4C3}" type="slidenum">
              <a:rPr lang="en-US" altLang="en-US" sz="1200" b="0">
                <a:latin typeface="Times New Roman" pitchFamily="18" charset="0"/>
              </a:rPr>
              <a:pPr eaLnBrk="1" hangingPunct="1"/>
              <a:t>9</a:t>
            </a:fld>
            <a:endParaRPr lang="en-US" altLang="en-US" sz="1200" b="0">
              <a:latin typeface="Times New Roman" pitchFamily="18" charset="0"/>
            </a:endParaRPr>
          </a:p>
        </p:txBody>
      </p:sp>
      <p:sp>
        <p:nvSpPr>
          <p:cNvPr id="34819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50000"/>
              </a:spcBef>
            </a:pPr>
            <a:endParaRPr lang="en-US" altLang="en-US" sz="3600" b="1" dirty="0" smtClean="0">
              <a:latin typeface="Stone Sans ITC TT-SemiIta" pitchFamily="2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Stone Sans ITC TT-SemiIta" pitchFamily="2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Stone Sans ITC TT-SemiIta" pitchFamily="2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Stone Sans ITC TT-SemiIta" pitchFamily="2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Stone Sans ITC TT-SemiIta" pitchFamily="2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Stone Sans ITC TT-SemiIta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Stone Sans ITC TT-SemiIta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Stone Sans ITC TT-SemiIta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Stone Sans ITC TT-SemiIta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Stone Sans ITC TT-SemiIta" pitchFamily="2" charset="0"/>
              </a:defRPr>
            </a:lvl9pPr>
          </a:lstStyle>
          <a:p>
            <a:pPr eaLnBrk="1" hangingPunct="1"/>
            <a:fld id="{B0A4471F-FDF4-413D-9C71-5C71EAC5F4C3}" type="slidenum">
              <a:rPr lang="en-US" altLang="en-US" sz="1200" b="0">
                <a:latin typeface="Times New Roman" pitchFamily="18" charset="0"/>
              </a:rPr>
              <a:pPr eaLnBrk="1" hangingPunct="1"/>
              <a:t>10</a:t>
            </a:fld>
            <a:endParaRPr lang="en-US" altLang="en-US" sz="1200" b="0">
              <a:latin typeface="Times New Roman" pitchFamily="18" charset="0"/>
            </a:endParaRPr>
          </a:p>
        </p:txBody>
      </p:sp>
      <p:sp>
        <p:nvSpPr>
          <p:cNvPr id="34819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50000"/>
              </a:spcBef>
            </a:pPr>
            <a:endParaRPr lang="en-US" altLang="en-US" sz="3600" b="1" dirty="0" smtClean="0">
              <a:latin typeface="Stone Sans ITC TT-SemiIta" pitchFamily="2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Stone Sans ITC TT-SemiIta" pitchFamily="2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Stone Sans ITC TT-SemiIta" pitchFamily="2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Stone Sans ITC TT-SemiIta" pitchFamily="2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Stone Sans ITC TT-SemiIta" pitchFamily="2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Stone Sans ITC TT-SemiIta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Stone Sans ITC TT-SemiIta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Stone Sans ITC TT-SemiIta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Stone Sans ITC TT-SemiIta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Stone Sans ITC TT-SemiIta" pitchFamily="2" charset="0"/>
              </a:defRPr>
            </a:lvl9pPr>
          </a:lstStyle>
          <a:p>
            <a:pPr eaLnBrk="1" hangingPunct="1"/>
            <a:fld id="{B0A4471F-FDF4-413D-9C71-5C71EAC5F4C3}" type="slidenum">
              <a:rPr lang="en-US" altLang="en-US" sz="1200" b="0">
                <a:latin typeface="Times New Roman" pitchFamily="18" charset="0"/>
              </a:rPr>
              <a:pPr eaLnBrk="1" hangingPunct="1"/>
              <a:t>11</a:t>
            </a:fld>
            <a:endParaRPr lang="en-US" altLang="en-US" sz="1200" b="0">
              <a:latin typeface="Times New Roman" pitchFamily="18" charset="0"/>
            </a:endParaRPr>
          </a:p>
        </p:txBody>
      </p:sp>
      <p:sp>
        <p:nvSpPr>
          <p:cNvPr id="34819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50000"/>
              </a:spcBef>
            </a:pPr>
            <a:endParaRPr lang="en-US" altLang="en-US" sz="3600" b="1" dirty="0" smtClean="0">
              <a:latin typeface="Stone Sans ITC TT-SemiIta" pitchFamily="2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B538A99-955A-431C-9E6B-A97641CB5F8A}" type="datetimeFigureOut">
              <a:rPr lang="en-US" smtClean="0"/>
              <a:t>3/20/2015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8E8C650-F41D-4852-AD3D-473A8A6BBB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538A99-955A-431C-9E6B-A97641CB5F8A}" type="datetimeFigureOut">
              <a:rPr lang="en-US" smtClean="0"/>
              <a:t>3/20/2015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E8C650-F41D-4852-AD3D-473A8A6BBB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538A99-955A-431C-9E6B-A97641CB5F8A}" type="datetimeFigureOut">
              <a:rPr lang="en-US" smtClean="0"/>
              <a:t>3/20/2015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E8C650-F41D-4852-AD3D-473A8A6BBB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538A99-955A-431C-9E6B-A97641CB5F8A}" type="datetimeFigureOut">
              <a:rPr lang="en-US" smtClean="0"/>
              <a:t>3/20/2015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E8C650-F41D-4852-AD3D-473A8A6BBB7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538A99-955A-431C-9E6B-A97641CB5F8A}" type="datetimeFigureOut">
              <a:rPr lang="en-US" smtClean="0"/>
              <a:t>3/20/2015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E8C650-F41D-4852-AD3D-473A8A6BBB7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538A99-955A-431C-9E6B-A97641CB5F8A}" type="datetimeFigureOut">
              <a:rPr lang="en-US" smtClean="0"/>
              <a:t>3/20/2015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E8C650-F41D-4852-AD3D-473A8A6BBB7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538A99-955A-431C-9E6B-A97641CB5F8A}" type="datetimeFigureOut">
              <a:rPr lang="en-US" smtClean="0"/>
              <a:t>3/20/2015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E8C650-F41D-4852-AD3D-473A8A6BBB7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538A99-955A-431C-9E6B-A97641CB5F8A}" type="datetimeFigureOut">
              <a:rPr lang="en-US" smtClean="0"/>
              <a:t>3/20/2015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E8C650-F41D-4852-AD3D-473A8A6BBB77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538A99-955A-431C-9E6B-A97641CB5F8A}" type="datetimeFigureOut">
              <a:rPr lang="en-US" smtClean="0"/>
              <a:t>3/20/2015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E8C650-F41D-4852-AD3D-473A8A6BBB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7B538A99-955A-431C-9E6B-A97641CB5F8A}" type="datetimeFigureOut">
              <a:rPr lang="en-US" smtClean="0"/>
              <a:t>3/20/2015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E8C650-F41D-4852-AD3D-473A8A6BBB7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B538A99-955A-431C-9E6B-A97641CB5F8A}" type="datetimeFigureOut">
              <a:rPr lang="en-US" smtClean="0"/>
              <a:t>3/20/2015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8E8C650-F41D-4852-AD3D-473A8A6BBB77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B538A99-955A-431C-9E6B-A97641CB5F8A}" type="datetimeFigureOut">
              <a:rPr lang="en-US" smtClean="0"/>
              <a:t>3/20/2015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38E8C650-F41D-4852-AD3D-473A8A6BBB7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mmoussa@lakelandschools.org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jc-schools.net/read6-12/ReciprocalTeaching.doc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790" y="343526"/>
            <a:ext cx="9103209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b="1" dirty="0" smtClean="0">
              <a:latin typeface="Arial Black" panose="020B0A04020102020204" pitchFamily="34" charset="0"/>
            </a:endParaRPr>
          </a:p>
          <a:p>
            <a:pPr algn="ctr"/>
            <a:r>
              <a:rPr lang="en-US" sz="4000" b="1" dirty="0" smtClean="0">
                <a:latin typeface="Arial Black" panose="020B0A04020102020204" pitchFamily="34" charset="0"/>
              </a:rPr>
              <a:t>Advancing Reading </a:t>
            </a:r>
          </a:p>
          <a:p>
            <a:pPr algn="ctr"/>
            <a:r>
              <a:rPr lang="en-US" sz="4000" b="1" dirty="0" smtClean="0">
                <a:latin typeface="Arial Black" panose="020B0A04020102020204" pitchFamily="34" charset="0"/>
              </a:rPr>
              <a:t>Through Critical Thinking</a:t>
            </a:r>
          </a:p>
          <a:p>
            <a:pPr algn="ctr"/>
            <a:endParaRPr lang="en-US" sz="2000" b="1" dirty="0" smtClean="0">
              <a:latin typeface="Arial Black" panose="020B0A04020102020204" pitchFamily="34" charset="0"/>
            </a:endParaRPr>
          </a:p>
          <a:p>
            <a:pPr algn="ctr"/>
            <a:endParaRPr lang="en-US" sz="2000" b="1" dirty="0">
              <a:latin typeface="Arial Black" panose="020B0A04020102020204" pitchFamily="34" charset="0"/>
            </a:endParaRPr>
          </a:p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Marlene Moussa</a:t>
            </a:r>
          </a:p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Lakeland High School</a:t>
            </a:r>
          </a:p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mmoussa@lakelandschools.org</a:t>
            </a:r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Link to presentation &amp; additional materials:</a:t>
            </a:r>
          </a:p>
          <a:p>
            <a:pPr algn="ctr"/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http://www.lakelandschools.org/webpages/mmoussa/workshops.cfm</a:t>
            </a:r>
          </a:p>
          <a:p>
            <a:endParaRPr lang="en-US" sz="2800" b="1" dirty="0">
              <a:latin typeface="Arial Black" panose="020B0A04020102020204" pitchFamily="34" charset="0"/>
            </a:endParaRPr>
          </a:p>
          <a:p>
            <a:pPr algn="ctr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PWRFL Spring Conference</a:t>
            </a:r>
          </a:p>
          <a:p>
            <a:pPr algn="ctr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March 21, 2015</a:t>
            </a:r>
          </a:p>
          <a:p>
            <a:pPr algn="ctr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146 Peekskill Hollow Rd</a:t>
            </a:r>
          </a:p>
          <a:p>
            <a:pPr algn="ctr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Putnam Valley NY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9194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WordArt 5"/>
          <p:cNvSpPr>
            <a:spLocks noChangeArrowheads="1" noChangeShapeType="1" noTextEdit="1"/>
          </p:cNvSpPr>
          <p:nvPr/>
        </p:nvSpPr>
        <p:spPr bwMode="auto">
          <a:xfrm>
            <a:off x="1955800" y="1143000"/>
            <a:ext cx="5207000" cy="45720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endParaRPr lang="en-US" sz="3600" kern="10" dirty="0">
              <a:ln w="12700">
                <a:solidFill>
                  <a:srgbClr val="B2B2B2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520402"/>
                  </a:gs>
                  <a:gs pos="100000">
                    <a:srgbClr val="FFCC00"/>
                  </a:gs>
                </a:gsLst>
                <a:lin ang="5400000" scaled="1"/>
              </a:gradFill>
              <a:effectLst>
                <a:outerShdw dist="35921" dir="2700000" sy="50000" rotWithShape="0">
                  <a:srgbClr val="875B0D"/>
                </a:outerShdw>
              </a:effectLst>
              <a:latin typeface="Arial Black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During Reading</a:t>
            </a:r>
            <a:br>
              <a:rPr lang="en-US" sz="3600" dirty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</a:br>
            <a:r>
              <a:rPr lang="en-US" sz="310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Questioning</a:t>
            </a:r>
            <a:endParaRPr lang="en-US" sz="3600" dirty="0">
              <a:effectLst/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ct val="50000"/>
              </a:spcBef>
              <a:buClrTx/>
              <a:buFont typeface="Wingdings" panose="05000000000000000000" pitchFamily="2" charset="2"/>
              <a:buChar char="§"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“Questioning is the strategy that keeps readers engaged.  When readers ask questions, they clarify understanding and forge ahead to make meaning.  Asking questions is at the heart of thoughtful reading.”</a:t>
            </a:r>
          </a:p>
          <a:p>
            <a:pPr>
              <a:spcBef>
                <a:spcPct val="50000"/>
              </a:spcBef>
            </a:pPr>
            <a:endParaRPr lang="en-US" altLang="en-US" sz="1000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>
              <a:spcBef>
                <a:spcPct val="50000"/>
              </a:spcBef>
              <a:buNone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Harvey and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Goudvis</a:t>
            </a: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>
              <a:buClrTx/>
              <a:buNone/>
            </a:pP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89531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WordArt 5"/>
          <p:cNvSpPr>
            <a:spLocks noChangeArrowheads="1" noChangeShapeType="1" noTextEdit="1"/>
          </p:cNvSpPr>
          <p:nvPr/>
        </p:nvSpPr>
        <p:spPr bwMode="auto">
          <a:xfrm>
            <a:off x="1955800" y="1143000"/>
            <a:ext cx="5207000" cy="45720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endParaRPr lang="en-US" sz="3600" kern="10" dirty="0">
              <a:ln w="12700">
                <a:solidFill>
                  <a:srgbClr val="B2B2B2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520402"/>
                  </a:gs>
                  <a:gs pos="100000">
                    <a:srgbClr val="FFCC00"/>
                  </a:gs>
                </a:gsLst>
                <a:lin ang="5400000" scaled="1"/>
              </a:gradFill>
              <a:effectLst>
                <a:outerShdw dist="35921" dir="2700000" sy="50000" rotWithShape="0">
                  <a:srgbClr val="875B0D"/>
                </a:outerShdw>
              </a:effectLst>
              <a:latin typeface="Arial Black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Thinking critically</a:t>
            </a:r>
            <a:br>
              <a:rPr lang="en-US" sz="360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</a:br>
            <a:r>
              <a:rPr lang="en-US" sz="360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After reading</a:t>
            </a:r>
            <a:endParaRPr lang="en-US" sz="3600" dirty="0"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ClrTx/>
            </a:pP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Expand vocabulary: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Spend time on key vocabulary words (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ampliación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palabras de la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misma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familia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Tx/>
            </a:pP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Title &amp; photos/pictures: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Connection between the title and the main idea</a:t>
            </a:r>
          </a:p>
          <a:p>
            <a:pPr>
              <a:buClrTx/>
            </a:pP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Retelling: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retell the story using sticky notes</a:t>
            </a:r>
          </a:p>
          <a:p>
            <a:pPr lvl="1">
              <a:buClrTx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Shrinking sticky notes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summary of reading on index cards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sticky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notesentence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strip (summarize with just one main idea.</a:t>
            </a:r>
          </a:p>
          <a:p>
            <a:pPr marL="393192" lvl="1" indent="0">
              <a:buClrTx/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66300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WordArt 5"/>
          <p:cNvSpPr>
            <a:spLocks noChangeArrowheads="1" noChangeShapeType="1" noTextEdit="1"/>
          </p:cNvSpPr>
          <p:nvPr/>
        </p:nvSpPr>
        <p:spPr bwMode="auto">
          <a:xfrm>
            <a:off x="1955800" y="1143000"/>
            <a:ext cx="5207000" cy="45720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endParaRPr lang="en-US" sz="3600" kern="10" dirty="0">
              <a:ln w="12700">
                <a:solidFill>
                  <a:srgbClr val="B2B2B2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520402"/>
                  </a:gs>
                  <a:gs pos="100000">
                    <a:srgbClr val="FFCC00"/>
                  </a:gs>
                </a:gsLst>
                <a:lin ang="5400000" scaled="1"/>
              </a:gradFill>
              <a:effectLst>
                <a:outerShdw dist="35921" dir="2700000" sy="50000" rotWithShape="0">
                  <a:srgbClr val="875B0D"/>
                </a:outerShdw>
              </a:effectLst>
              <a:latin typeface="Arial Black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Thinking critically</a:t>
            </a:r>
            <a:br>
              <a:rPr lang="en-US" sz="360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</a:br>
            <a:r>
              <a:rPr lang="en-US" sz="360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After reading</a:t>
            </a:r>
            <a:endParaRPr lang="en-US" sz="3600" dirty="0"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  <a:buClrTx/>
            </a:pPr>
            <a:r>
              <a:rPr lang="en-US" alt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Anticipation guide:</a:t>
            </a:r>
          </a:p>
          <a:p>
            <a:pPr lvl="1">
              <a:lnSpc>
                <a:spcPct val="80000"/>
              </a:lnSpc>
              <a:buClrTx/>
              <a:buFont typeface="Wingdings" panose="05000000000000000000" pitchFamily="2" charset="2"/>
              <a:buChar char="§"/>
            </a:pP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Compare your 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original choices to see if </a:t>
            </a: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you still think the same after the reading</a:t>
            </a: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80000"/>
              </a:lnSpc>
              <a:buClrTx/>
              <a:buFont typeface="Wingdings" panose="05000000000000000000" pitchFamily="2" charset="2"/>
              <a:buChar char="§"/>
            </a:pP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Do you still have any questions?</a:t>
            </a:r>
          </a:p>
          <a:p>
            <a:pPr lvl="1">
              <a:lnSpc>
                <a:spcPct val="80000"/>
              </a:lnSpc>
              <a:buClrTx/>
              <a:buFont typeface="Wingdings" panose="05000000000000000000" pitchFamily="2" charset="2"/>
              <a:buChar char="§"/>
            </a:pP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What changed your mind?</a:t>
            </a:r>
          </a:p>
          <a:p>
            <a:pPr lvl="1">
              <a:lnSpc>
                <a:spcPct val="80000"/>
              </a:lnSpc>
              <a:buClrTx/>
              <a:buFont typeface="Wingdings" panose="05000000000000000000" pitchFamily="2" charset="2"/>
              <a:buChar char="§"/>
            </a:pP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What 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have we learned </a:t>
            </a: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from the reading?</a:t>
            </a:r>
          </a:p>
          <a:p>
            <a:pPr lvl="1">
              <a:lnSpc>
                <a:spcPct val="80000"/>
              </a:lnSpc>
              <a:buClrTx/>
              <a:buFont typeface="Wingdings" panose="05000000000000000000" pitchFamily="2" charset="2"/>
              <a:buChar char="§"/>
            </a:pP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What 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was the most </a:t>
            </a: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interesting information you have learned from the reading?</a:t>
            </a: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93192" lvl="1" indent="0">
              <a:buClrTx/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39897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WordArt 5"/>
          <p:cNvSpPr>
            <a:spLocks noChangeArrowheads="1" noChangeShapeType="1" noTextEdit="1"/>
          </p:cNvSpPr>
          <p:nvPr/>
        </p:nvSpPr>
        <p:spPr bwMode="auto">
          <a:xfrm>
            <a:off x="1955800" y="1143000"/>
            <a:ext cx="5207000" cy="45720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endParaRPr lang="en-US" sz="3600" kern="10" dirty="0">
              <a:ln w="12700">
                <a:solidFill>
                  <a:srgbClr val="B2B2B2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520402"/>
                  </a:gs>
                  <a:gs pos="100000">
                    <a:srgbClr val="FFCC00"/>
                  </a:gs>
                </a:gsLst>
                <a:lin ang="5400000" scaled="1"/>
              </a:gradFill>
              <a:effectLst>
                <a:outerShdw dist="35921" dir="2700000" sy="50000" rotWithShape="0">
                  <a:srgbClr val="875B0D"/>
                </a:outerShdw>
              </a:effectLst>
              <a:latin typeface="Arial Black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600" dirty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Thinking </a:t>
            </a:r>
            <a:r>
              <a:rPr lang="en-US" sz="360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critically</a:t>
            </a:r>
            <a:br>
              <a:rPr lang="en-US" sz="360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</a:br>
            <a:r>
              <a:rPr lang="en-US" sz="360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After Reading</a:t>
            </a:r>
            <a:endParaRPr lang="en-US" sz="3600" dirty="0">
              <a:effectLst/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ClrTx/>
            </a:pP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Questions:</a:t>
            </a:r>
          </a:p>
          <a:p>
            <a:pPr lvl="1">
              <a:buClrTx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What will make this article/story more interesting?</a:t>
            </a:r>
          </a:p>
          <a:p>
            <a:pPr lvl="1">
              <a:buClrTx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What’s the most important thing the author wants you to know?</a:t>
            </a:r>
          </a:p>
          <a:p>
            <a:pPr lvl="1">
              <a:buClrTx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Why did the author write this article?</a:t>
            </a:r>
          </a:p>
          <a:p>
            <a:pPr>
              <a:buClrTx/>
            </a:pP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Debate: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>
              <a:buClrTx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Groups representing in G6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Las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redes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sociales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>
              <a:buClrTx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Cajas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cartón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Immigration</a:t>
            </a:r>
          </a:p>
          <a:p>
            <a:pPr>
              <a:buClrTx/>
            </a:pP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Act out a scene: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Make video with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carta a Dios</a:t>
            </a:r>
          </a:p>
          <a:p>
            <a:pPr>
              <a:buClrTx/>
            </a:pP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  <a:hlinkClick r:id="rId3" action="ppaction://hlinksldjump"/>
              </a:rPr>
              <a:t>Exit slips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Answer the EQ</a:t>
            </a:r>
          </a:p>
          <a:p>
            <a:pPr>
              <a:buClrTx/>
            </a:pP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Before you go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  <a:hlinkClick r:id="rId4" action="ppaction://hlinksldjump"/>
              </a:rPr>
              <a:t>tweet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what you know</a:t>
            </a:r>
          </a:p>
          <a:p>
            <a:pPr>
              <a:buClrTx/>
            </a:pPr>
            <a:endParaRPr lang="en-U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8156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WordArt 5"/>
          <p:cNvSpPr>
            <a:spLocks noChangeArrowheads="1" noChangeShapeType="1" noTextEdit="1"/>
          </p:cNvSpPr>
          <p:nvPr/>
        </p:nvSpPr>
        <p:spPr bwMode="auto">
          <a:xfrm>
            <a:off x="1955800" y="1143000"/>
            <a:ext cx="5207000" cy="45720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endParaRPr lang="en-US" sz="3600" kern="10" dirty="0">
              <a:ln w="12700">
                <a:solidFill>
                  <a:srgbClr val="B2B2B2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520402"/>
                  </a:gs>
                  <a:gs pos="100000">
                    <a:srgbClr val="FFCC00"/>
                  </a:gs>
                </a:gsLst>
                <a:lin ang="5400000" scaled="1"/>
              </a:gradFill>
              <a:effectLst>
                <a:outerShdw dist="35921" dir="2700000" sy="50000" rotWithShape="0">
                  <a:srgbClr val="875B0D"/>
                </a:outerShdw>
              </a:effectLst>
              <a:latin typeface="Arial Black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600" dirty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Thinking critically</a:t>
            </a:r>
            <a:br>
              <a:rPr lang="en-US" sz="3600" dirty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</a:br>
            <a:r>
              <a:rPr lang="en-US" sz="360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Reciprocal teaching</a:t>
            </a:r>
            <a:endParaRPr lang="en-US" sz="3600" dirty="0">
              <a:effectLst/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33400" indent="-533400">
              <a:lnSpc>
                <a:spcPct val="90000"/>
              </a:lnSpc>
              <a:buNone/>
            </a:pPr>
            <a:r>
              <a:rPr lang="en-US" altLang="en-US" sz="2800" dirty="0" smtClean="0"/>
              <a:t>Students are in groups of four</a:t>
            </a:r>
            <a:endParaRPr lang="en-US" altLang="en-US" sz="2800" dirty="0"/>
          </a:p>
          <a:p>
            <a:pPr marL="457200" indent="-457200">
              <a:lnSpc>
                <a:spcPct val="90000"/>
              </a:lnSpc>
              <a:buClrTx/>
              <a:buFont typeface="Wingdings" panose="05000000000000000000" pitchFamily="2" charset="2"/>
              <a:buChar char="Ø"/>
            </a:pPr>
            <a:r>
              <a:rPr lang="en-US" altLang="en-US" sz="2800" dirty="0"/>
              <a:t>The summarizer will then give the major </a:t>
            </a:r>
            <a:r>
              <a:rPr lang="en-US" altLang="en-US" sz="2800" dirty="0" smtClean="0"/>
              <a:t>points</a:t>
            </a:r>
          </a:p>
          <a:p>
            <a:pPr marL="457200" indent="-457200">
              <a:lnSpc>
                <a:spcPct val="90000"/>
              </a:lnSpc>
              <a:buClrTx/>
              <a:buFont typeface="Wingdings" panose="05000000000000000000" pitchFamily="2" charset="2"/>
              <a:buChar char="Ø"/>
            </a:pPr>
            <a:r>
              <a:rPr lang="en-US" altLang="en-US" sz="2800" dirty="0" smtClean="0"/>
              <a:t>The </a:t>
            </a:r>
            <a:r>
              <a:rPr lang="en-US" altLang="en-US" sz="2800" dirty="0"/>
              <a:t>questioner will ask questions about unclear </a:t>
            </a:r>
            <a:r>
              <a:rPr lang="en-US" altLang="en-US" sz="2800" dirty="0" smtClean="0"/>
              <a:t>sections</a:t>
            </a:r>
          </a:p>
          <a:p>
            <a:pPr marL="457200" indent="-457200">
              <a:lnSpc>
                <a:spcPct val="90000"/>
              </a:lnSpc>
              <a:buClrTx/>
              <a:buFont typeface="Wingdings" panose="05000000000000000000" pitchFamily="2" charset="2"/>
              <a:buChar char="Ø"/>
            </a:pPr>
            <a:r>
              <a:rPr lang="en-US" altLang="en-US" sz="2800" dirty="0" smtClean="0"/>
              <a:t>The </a:t>
            </a:r>
            <a:r>
              <a:rPr lang="en-US" altLang="en-US" sz="2800" dirty="0"/>
              <a:t>clarifier will discuss the confusing </a:t>
            </a:r>
            <a:r>
              <a:rPr lang="en-US" altLang="en-US" sz="2800" dirty="0" smtClean="0"/>
              <a:t>parts</a:t>
            </a:r>
          </a:p>
          <a:p>
            <a:pPr marL="457200" indent="-457200">
              <a:lnSpc>
                <a:spcPct val="90000"/>
              </a:lnSpc>
              <a:buClrTx/>
              <a:buFont typeface="Wingdings" panose="05000000000000000000" pitchFamily="2" charset="2"/>
              <a:buChar char="Ø"/>
            </a:pPr>
            <a:r>
              <a:rPr lang="en-US" altLang="en-US" sz="2800" dirty="0" smtClean="0"/>
              <a:t>The </a:t>
            </a:r>
            <a:r>
              <a:rPr lang="en-US" altLang="en-US" sz="2800" dirty="0"/>
              <a:t>predictor will guess what will happen next.</a:t>
            </a:r>
          </a:p>
        </p:txBody>
      </p:sp>
    </p:spTree>
    <p:extLst>
      <p:ext uri="{BB962C8B-B14F-4D97-AF65-F5344CB8AC3E}">
        <p14:creationId xmlns:p14="http://schemas.microsoft.com/office/powerpoint/2010/main" val="7435957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WordArt 5"/>
          <p:cNvSpPr>
            <a:spLocks noChangeArrowheads="1" noChangeShapeType="1" noTextEdit="1"/>
          </p:cNvSpPr>
          <p:nvPr/>
        </p:nvSpPr>
        <p:spPr bwMode="auto">
          <a:xfrm>
            <a:off x="1955800" y="1143000"/>
            <a:ext cx="5207000" cy="45720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endParaRPr lang="en-US" sz="3600" kern="10" dirty="0">
              <a:ln w="12700">
                <a:solidFill>
                  <a:srgbClr val="B2B2B2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520402"/>
                  </a:gs>
                  <a:gs pos="100000">
                    <a:srgbClr val="FFCC00"/>
                  </a:gs>
                </a:gsLst>
                <a:lin ang="5400000" scaled="1"/>
              </a:gradFill>
              <a:effectLst>
                <a:outerShdw dist="35921" dir="2700000" sy="50000" rotWithShape="0">
                  <a:srgbClr val="875B0D"/>
                </a:outerShdw>
              </a:effectLst>
              <a:latin typeface="Arial Black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600" dirty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Thinking critically</a:t>
            </a:r>
            <a:br>
              <a:rPr lang="en-US" sz="3600" dirty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</a:br>
            <a:r>
              <a:rPr lang="en-US" sz="360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Summarizing</a:t>
            </a:r>
            <a:endParaRPr lang="en-US" sz="3600" dirty="0">
              <a:effectLst/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80000"/>
              </a:lnSpc>
              <a:buClrTx/>
              <a:buFont typeface="Wingdings" panose="05000000000000000000" pitchFamily="2" charset="2"/>
              <a:buChar char="Ø"/>
            </a:pPr>
            <a:r>
              <a:rPr lang="en-US" alt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3-2-1 Summarize</a:t>
            </a:r>
          </a:p>
          <a:p>
            <a:pPr marL="109728" indent="0">
              <a:lnSpc>
                <a:spcPct val="80000"/>
              </a:lnSpc>
              <a:buClrTx/>
              <a:buNone/>
            </a:pPr>
            <a:endParaRPr lang="en-US" altLang="en-U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93192" lvl="1" indent="0">
              <a:lnSpc>
                <a:spcPct val="80000"/>
              </a:lnSpc>
              <a:buClrTx/>
              <a:buNone/>
            </a:pP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key ideas</a:t>
            </a:r>
          </a:p>
          <a:p>
            <a:pPr marL="393192" lvl="1" indent="0">
              <a:lnSpc>
                <a:spcPct val="80000"/>
              </a:lnSpc>
              <a:buClrTx/>
              <a:buNone/>
            </a:pP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things difficult</a:t>
            </a:r>
          </a:p>
          <a:p>
            <a:pPr marL="393192" lvl="1" indent="0">
              <a:lnSpc>
                <a:spcPct val="80000"/>
              </a:lnSpc>
              <a:buClrTx/>
              <a:buNone/>
            </a:pP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question I still </a:t>
            </a: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</a:p>
          <a:p>
            <a:pPr marL="393192" lvl="1" indent="0">
              <a:lnSpc>
                <a:spcPct val="80000"/>
              </a:lnSpc>
              <a:buClrTx/>
              <a:buNone/>
            </a:pPr>
            <a:endParaRPr lang="en-US" altLang="en-U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en-US" alt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3</a:t>
            </a: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differences between ______ and _______.</a:t>
            </a:r>
          </a:p>
          <a:p>
            <a:pPr>
              <a:buNone/>
            </a:pPr>
            <a:r>
              <a:rPr lang="en-US" alt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2</a:t>
            </a: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similarities between them</a:t>
            </a:r>
          </a:p>
          <a:p>
            <a:pPr>
              <a:buNone/>
            </a:pPr>
            <a:r>
              <a:rPr lang="en-US" alt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1 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question I still </a:t>
            </a: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</a:p>
          <a:p>
            <a:pPr>
              <a:buNone/>
            </a:pPr>
            <a:r>
              <a:rPr lang="en-US" altLang="en-US" sz="2200" dirty="0" smtClean="0"/>
              <a:t> 	(From Literacy </a:t>
            </a:r>
            <a:r>
              <a:rPr lang="en-US" altLang="en-US" sz="2200" dirty="0"/>
              <a:t>Off </a:t>
            </a:r>
            <a:r>
              <a:rPr lang="en-US" altLang="en-US" sz="2200" dirty="0" smtClean="0"/>
              <a:t>Ramp)</a:t>
            </a:r>
          </a:p>
          <a:p>
            <a:pPr>
              <a:buNone/>
            </a:pPr>
            <a:endParaRPr lang="en-US" altLang="en-US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en-US" alt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3 </a:t>
            </a: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new vocabulary words</a:t>
            </a:r>
          </a:p>
          <a:p>
            <a:pPr>
              <a:buNone/>
            </a:pPr>
            <a:r>
              <a:rPr lang="en-US" alt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2 </a:t>
            </a: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adjectives</a:t>
            </a:r>
          </a:p>
          <a:p>
            <a:pPr>
              <a:buNone/>
            </a:pPr>
            <a:r>
              <a:rPr lang="en-US" alt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1 </a:t>
            </a: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sentence</a:t>
            </a:r>
          </a:p>
          <a:p>
            <a:pPr marL="393192" lvl="1" indent="0">
              <a:lnSpc>
                <a:spcPct val="80000"/>
              </a:lnSpc>
              <a:buClrTx/>
              <a:buNone/>
            </a:pP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93192" lvl="1" indent="0">
              <a:lnSpc>
                <a:spcPct val="80000"/>
              </a:lnSpc>
              <a:buClrTx/>
              <a:buNone/>
            </a:pP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93192" lvl="1" indent="0">
              <a:lnSpc>
                <a:spcPct val="80000"/>
              </a:lnSpc>
              <a:buClrTx/>
              <a:buNone/>
            </a:pPr>
            <a:endParaRPr lang="en-US" alt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34667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1447801"/>
            <a:ext cx="5867400" cy="4525963"/>
          </a:xfrm>
        </p:spPr>
        <p:txBody>
          <a:bodyPr>
            <a:normAutofit lnSpcReduction="10000"/>
          </a:bodyPr>
          <a:lstStyle/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en-US" altLang="en-US" dirty="0" smtClean="0"/>
              <a:t>Students take notes on the worksheet and stop at a given point.  </a:t>
            </a:r>
          </a:p>
          <a:p>
            <a:pPr marL="533400" indent="-533400" eaLnBrk="1" hangingPunct="1">
              <a:lnSpc>
                <a:spcPct val="90000"/>
              </a:lnSpc>
            </a:pPr>
            <a:r>
              <a:rPr lang="en-US" altLang="en-US" dirty="0" smtClean="0"/>
              <a:t>The summarizer will then give the major points</a:t>
            </a:r>
          </a:p>
          <a:p>
            <a:pPr marL="533400" indent="-533400" eaLnBrk="1" hangingPunct="1">
              <a:lnSpc>
                <a:spcPct val="90000"/>
              </a:lnSpc>
            </a:pPr>
            <a:r>
              <a:rPr lang="en-US" altLang="en-US" dirty="0" smtClean="0"/>
              <a:t>The questioner will ask questions about unclear sections</a:t>
            </a:r>
          </a:p>
          <a:p>
            <a:pPr marL="533400" indent="-533400" eaLnBrk="1" hangingPunct="1">
              <a:lnSpc>
                <a:spcPct val="90000"/>
              </a:lnSpc>
            </a:pPr>
            <a:r>
              <a:rPr lang="en-US" altLang="en-US" dirty="0" smtClean="0"/>
              <a:t>The clarifier will discuss the confusing parts</a:t>
            </a:r>
          </a:p>
          <a:p>
            <a:pPr marL="533400" indent="-533400" eaLnBrk="1" hangingPunct="1">
              <a:lnSpc>
                <a:spcPct val="90000"/>
              </a:lnSpc>
            </a:pPr>
            <a:r>
              <a:rPr lang="en-US" altLang="en-US" dirty="0" smtClean="0"/>
              <a:t>The predictor will guess what will happen next.</a:t>
            </a:r>
          </a:p>
          <a:p>
            <a:pPr marL="533400" indent="-533400" eaLnBrk="1" hangingPunct="1">
              <a:lnSpc>
                <a:spcPct val="90000"/>
              </a:lnSpc>
            </a:pPr>
            <a:endParaRPr lang="en-US" altLang="en-US" dirty="0" smtClean="0"/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z="3200" b="1" dirty="0" smtClean="0"/>
              <a:t>Reciprocal Teaching  </a:t>
            </a:r>
            <a:r>
              <a:rPr lang="en-US" altLang="en-US" sz="2400" dirty="0" smtClean="0"/>
              <a:t>(</a:t>
            </a:r>
            <a:r>
              <a:rPr lang="en-US" altLang="en-US" sz="2400" dirty="0" err="1" smtClean="0"/>
              <a:t>Palincsar</a:t>
            </a:r>
            <a:r>
              <a:rPr lang="en-US" altLang="en-US" sz="2400" dirty="0" smtClean="0"/>
              <a:t> et al., 1984, 1986) </a:t>
            </a:r>
            <a:r>
              <a:rPr lang="en-US" altLang="en-US" sz="2400" b="1" dirty="0" smtClean="0">
                <a:hlinkClick r:id="rId2"/>
              </a:rPr>
              <a:t>Reciprocal Teaching worksheet</a:t>
            </a:r>
            <a:r>
              <a:rPr lang="en-US" alt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6670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WordArt 5"/>
          <p:cNvSpPr>
            <a:spLocks noChangeArrowheads="1" noChangeShapeType="1" noTextEdit="1"/>
          </p:cNvSpPr>
          <p:nvPr/>
        </p:nvSpPr>
        <p:spPr bwMode="auto">
          <a:xfrm>
            <a:off x="1955800" y="1143000"/>
            <a:ext cx="5207000" cy="45720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endParaRPr lang="en-US" sz="3600" kern="10" dirty="0">
              <a:ln w="12700">
                <a:solidFill>
                  <a:srgbClr val="B2B2B2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520402"/>
                  </a:gs>
                  <a:gs pos="100000">
                    <a:srgbClr val="FFCC00"/>
                  </a:gs>
                </a:gsLst>
                <a:lin ang="5400000" scaled="1"/>
              </a:gradFill>
              <a:effectLst>
                <a:outerShdw dist="35921" dir="2700000" sy="50000" rotWithShape="0">
                  <a:srgbClr val="875B0D"/>
                </a:outerShdw>
              </a:effectLst>
              <a:latin typeface="Arial Black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en-US" sz="3600" dirty="0">
              <a:effectLst/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500" y="1524000"/>
            <a:ext cx="8229600" cy="4525963"/>
          </a:xfrm>
        </p:spPr>
        <p:txBody>
          <a:bodyPr>
            <a:normAutofit/>
          </a:bodyPr>
          <a:lstStyle/>
          <a:p>
            <a:pPr>
              <a:buClrTx/>
            </a:pPr>
            <a:r>
              <a:rPr lang="en-US" sz="3200" dirty="0" smtClean="0">
                <a:latin typeface="Arial Black" panose="020B0A04020102020204" pitchFamily="34" charset="0"/>
                <a:cs typeface="Arial" panose="020B0604020202020204" pitchFamily="34" charset="0"/>
                <a:hlinkClick r:id="rId3" action="ppaction://hlinksldjump"/>
              </a:rPr>
              <a:t>Word Wall</a:t>
            </a:r>
            <a:endParaRPr lang="en-US" sz="32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D:\pictures\Pics from phone\IMG_497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1401" y="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43492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WordArt 5"/>
          <p:cNvSpPr>
            <a:spLocks noChangeArrowheads="1" noChangeShapeType="1" noTextEdit="1"/>
          </p:cNvSpPr>
          <p:nvPr/>
        </p:nvSpPr>
        <p:spPr bwMode="auto">
          <a:xfrm>
            <a:off x="1955800" y="1143000"/>
            <a:ext cx="5207000" cy="45720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endParaRPr lang="en-US" sz="3600" kern="10" dirty="0">
              <a:ln w="12700">
                <a:solidFill>
                  <a:srgbClr val="B2B2B2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520402"/>
                  </a:gs>
                  <a:gs pos="100000">
                    <a:srgbClr val="FFCC00"/>
                  </a:gs>
                </a:gsLst>
                <a:lin ang="5400000" scaled="1"/>
              </a:gradFill>
              <a:effectLst>
                <a:outerShdw dist="35921" dir="2700000" sy="50000" rotWithShape="0">
                  <a:srgbClr val="875B0D"/>
                </a:outerShdw>
              </a:effectLst>
              <a:latin typeface="Arial Black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en-US" sz="3600" dirty="0">
              <a:effectLst/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500" y="1524000"/>
            <a:ext cx="8229600" cy="4525963"/>
          </a:xfrm>
        </p:spPr>
        <p:txBody>
          <a:bodyPr>
            <a:normAutofit/>
          </a:bodyPr>
          <a:lstStyle/>
          <a:p>
            <a:pPr>
              <a:buClrTx/>
            </a:pPr>
            <a:r>
              <a:rPr lang="en-US" sz="3200" dirty="0" smtClean="0">
                <a:latin typeface="Arial Black" panose="020B0A04020102020204" pitchFamily="34" charset="0"/>
                <a:cs typeface="Arial" panose="020B0604020202020204" pitchFamily="34" charset="0"/>
                <a:hlinkClick r:id="rId3" action="ppaction://hlinksldjump"/>
              </a:rPr>
              <a:t>Summarize</a:t>
            </a:r>
            <a:endParaRPr lang="en-US" sz="32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D:\pictures\Pics from phone\IMG_496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-76200"/>
            <a:ext cx="5134118" cy="6845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62703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WordArt 5"/>
          <p:cNvSpPr>
            <a:spLocks noChangeArrowheads="1" noChangeShapeType="1" noTextEdit="1"/>
          </p:cNvSpPr>
          <p:nvPr/>
        </p:nvSpPr>
        <p:spPr bwMode="auto">
          <a:xfrm>
            <a:off x="1955800" y="1143000"/>
            <a:ext cx="5207000" cy="45720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endParaRPr lang="en-US" sz="3600" kern="10" dirty="0">
              <a:ln w="12700">
                <a:solidFill>
                  <a:srgbClr val="B2B2B2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520402"/>
                  </a:gs>
                  <a:gs pos="100000">
                    <a:srgbClr val="FFCC00"/>
                  </a:gs>
                </a:gsLst>
                <a:lin ang="5400000" scaled="1"/>
              </a:gradFill>
              <a:effectLst>
                <a:outerShdw dist="35921" dir="2700000" sy="50000" rotWithShape="0">
                  <a:srgbClr val="875B0D"/>
                </a:outerShdw>
              </a:effectLst>
              <a:latin typeface="Arial Black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en-US" sz="3600" dirty="0">
              <a:effectLst/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500" y="1524000"/>
            <a:ext cx="8229600" cy="4525963"/>
          </a:xfrm>
        </p:spPr>
        <p:txBody>
          <a:bodyPr>
            <a:normAutofit/>
          </a:bodyPr>
          <a:lstStyle/>
          <a:p>
            <a:pPr>
              <a:buClrTx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D:\pictures\Pics from phone\IMG_496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00400" y="1143000"/>
            <a:ext cx="12250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hlinkClick r:id="rId4" action="ppaction://hlinksldjump"/>
              </a:rPr>
              <a:t>Tweet</a:t>
            </a:r>
            <a:endParaRPr lang="en-US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3389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3"/>
          <p:cNvSpPr txBox="1">
            <a:spLocks noChangeArrowheads="1"/>
          </p:cNvSpPr>
          <p:nvPr/>
        </p:nvSpPr>
        <p:spPr bwMode="auto">
          <a:xfrm>
            <a:off x="3429000" y="1752601"/>
            <a:ext cx="2895600" cy="584775"/>
          </a:xfrm>
          <a:prstGeom prst="rect">
            <a:avLst/>
          </a:prstGeom>
          <a:noFill/>
          <a:ln>
            <a:noFill/>
          </a:ln>
          <a:effectLst>
            <a:outerShdw dist="107763" dir="135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Stone Sans ITC TT-SemiIta" pitchFamily="2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Stone Sans ITC TT-SemiIta" pitchFamily="2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Stone Sans ITC TT-SemiIta" pitchFamily="2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Stone Sans ITC TT-SemiIta" pitchFamily="2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Stone Sans ITC TT-SemiIta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Stone Sans ITC TT-SemiIta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Stone Sans ITC TT-SemiIta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Stone Sans ITC TT-SemiIta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Stone Sans ITC TT-SemiIta" pitchFamily="2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/>
              <a:t>Language</a:t>
            </a:r>
          </a:p>
        </p:txBody>
      </p:sp>
      <p:sp>
        <p:nvSpPr>
          <p:cNvPr id="7171" name="Text Box 4"/>
          <p:cNvSpPr txBox="1">
            <a:spLocks noChangeArrowheads="1"/>
          </p:cNvSpPr>
          <p:nvPr/>
        </p:nvSpPr>
        <p:spPr bwMode="auto">
          <a:xfrm>
            <a:off x="990600" y="4800601"/>
            <a:ext cx="2362200" cy="584775"/>
          </a:xfrm>
          <a:prstGeom prst="rect">
            <a:avLst/>
          </a:prstGeom>
          <a:noFill/>
          <a:ln>
            <a:noFill/>
          </a:ln>
          <a:effectLst>
            <a:outerShdw dist="107763" dir="135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Stone Sans ITC TT-SemiIta" pitchFamily="2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Stone Sans ITC TT-SemiIta" pitchFamily="2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Stone Sans ITC TT-SemiIta" pitchFamily="2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Stone Sans ITC TT-SemiIta" pitchFamily="2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Stone Sans ITC TT-SemiIta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Stone Sans ITC TT-SemiIta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Stone Sans ITC TT-SemiIta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Stone Sans ITC TT-SemiIta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Stone Sans ITC TT-SemiIta" pitchFamily="2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/>
              <a:t>Reading</a:t>
            </a:r>
          </a:p>
        </p:txBody>
      </p:sp>
      <p:sp>
        <p:nvSpPr>
          <p:cNvPr id="7172" name="Text Box 5"/>
          <p:cNvSpPr txBox="1">
            <a:spLocks noChangeArrowheads="1"/>
          </p:cNvSpPr>
          <p:nvPr/>
        </p:nvSpPr>
        <p:spPr bwMode="auto">
          <a:xfrm>
            <a:off x="6248400" y="3886201"/>
            <a:ext cx="1828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Stone Sans ITC TT-SemiIta" pitchFamily="2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Stone Sans ITC TT-SemiIta" pitchFamily="2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Stone Sans ITC TT-SemiIta" pitchFamily="2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Stone Sans ITC TT-SemiIta" pitchFamily="2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Stone Sans ITC TT-SemiIta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Stone Sans ITC TT-SemiIta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Stone Sans ITC TT-SemiIta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Stone Sans ITC TT-SemiIta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Stone Sans ITC TT-SemiIta" pitchFamily="2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7173" name="Text Box 6"/>
          <p:cNvSpPr txBox="1">
            <a:spLocks noChangeArrowheads="1"/>
          </p:cNvSpPr>
          <p:nvPr/>
        </p:nvSpPr>
        <p:spPr bwMode="auto">
          <a:xfrm>
            <a:off x="6553200" y="4983164"/>
            <a:ext cx="2209800" cy="584775"/>
          </a:xfrm>
          <a:prstGeom prst="rect">
            <a:avLst/>
          </a:prstGeom>
          <a:noFill/>
          <a:ln>
            <a:noFill/>
          </a:ln>
          <a:effectLst>
            <a:outerShdw dist="107763" dir="135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Stone Sans ITC TT-SemiIta" pitchFamily="2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Stone Sans ITC TT-SemiIta" pitchFamily="2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Stone Sans ITC TT-SemiIta" pitchFamily="2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Stone Sans ITC TT-SemiIta" pitchFamily="2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Stone Sans ITC TT-SemiIta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Stone Sans ITC TT-SemiIta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Stone Sans ITC TT-SemiIta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Stone Sans ITC TT-SemiIta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Stone Sans ITC TT-SemiIta" pitchFamily="2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/>
              <a:t>Thinking</a:t>
            </a:r>
          </a:p>
        </p:txBody>
      </p:sp>
      <p:pic>
        <p:nvPicPr>
          <p:cNvPr id="7174" name="Picture 11" descr="AG00334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286000"/>
            <a:ext cx="4038600" cy="367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5" name="WordArt 12"/>
          <p:cNvSpPr>
            <a:spLocks noChangeArrowheads="1" noChangeShapeType="1" noTextEdit="1"/>
          </p:cNvSpPr>
          <p:nvPr/>
        </p:nvSpPr>
        <p:spPr bwMode="auto">
          <a:xfrm>
            <a:off x="609600" y="381000"/>
            <a:ext cx="7620001" cy="10287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3600" kern="10" dirty="0"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/>
                </a:outerShdw>
              </a:effectLst>
              <a:latin typeface="Impac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361244"/>
            <a:ext cx="90677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Arial Black" panose="020B0A04020102020204" pitchFamily="34" charset="0"/>
              </a:rPr>
              <a:t>Language, Thinking and Reading </a:t>
            </a:r>
          </a:p>
          <a:p>
            <a:pPr algn="ctr"/>
            <a:r>
              <a:rPr lang="en-US" sz="3600" dirty="0" smtClean="0">
                <a:latin typeface="Arial Black" panose="020B0A04020102020204" pitchFamily="34" charset="0"/>
              </a:rPr>
              <a:t>are inter-connected</a:t>
            </a:r>
            <a:endParaRPr lang="en-US" sz="3600" dirty="0">
              <a:latin typeface="Arial Black" panose="020B0A040201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13227" y="6400800"/>
            <a:ext cx="257474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400" dirty="0" smtClean="0"/>
              <a:t>Elkhart Community Schools</a:t>
            </a:r>
            <a:endParaRPr lang="en-US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0245472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WordArt 5"/>
          <p:cNvSpPr>
            <a:spLocks noChangeArrowheads="1" noChangeShapeType="1" noTextEdit="1"/>
          </p:cNvSpPr>
          <p:nvPr/>
        </p:nvSpPr>
        <p:spPr bwMode="auto">
          <a:xfrm>
            <a:off x="1955800" y="1143000"/>
            <a:ext cx="5207000" cy="45720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endParaRPr lang="en-US" sz="3600" kern="10" dirty="0">
              <a:ln w="12700">
                <a:solidFill>
                  <a:srgbClr val="B2B2B2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520402"/>
                  </a:gs>
                  <a:gs pos="100000">
                    <a:srgbClr val="FFCC00"/>
                  </a:gs>
                </a:gsLst>
                <a:lin ang="5400000" scaled="1"/>
              </a:gradFill>
              <a:effectLst>
                <a:outerShdw dist="35921" dir="2700000" sy="50000" rotWithShape="0">
                  <a:srgbClr val="875B0D"/>
                </a:outerShdw>
              </a:effectLst>
              <a:latin typeface="Arial Black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en-US" sz="3600" dirty="0">
              <a:effectLst/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500" y="1524000"/>
            <a:ext cx="8229600" cy="4525963"/>
          </a:xfrm>
        </p:spPr>
        <p:txBody>
          <a:bodyPr>
            <a:normAutofit/>
          </a:bodyPr>
          <a:lstStyle/>
          <a:p>
            <a:pPr>
              <a:buClrTx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D:\pictures\Pics from phone\IMG_24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" y="304800"/>
            <a:ext cx="7391400" cy="554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31841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WordArt 5"/>
          <p:cNvSpPr>
            <a:spLocks noChangeArrowheads="1" noChangeShapeType="1" noTextEdit="1"/>
          </p:cNvSpPr>
          <p:nvPr/>
        </p:nvSpPr>
        <p:spPr bwMode="auto">
          <a:xfrm>
            <a:off x="1955800" y="1143000"/>
            <a:ext cx="5207000" cy="45720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endParaRPr lang="en-US" sz="3600" kern="10" dirty="0">
              <a:ln w="12700">
                <a:solidFill>
                  <a:srgbClr val="B2B2B2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520402"/>
                  </a:gs>
                  <a:gs pos="100000">
                    <a:srgbClr val="FFCC00"/>
                  </a:gs>
                </a:gsLst>
                <a:lin ang="5400000" scaled="1"/>
              </a:gradFill>
              <a:effectLst>
                <a:outerShdw dist="35921" dir="2700000" sy="50000" rotWithShape="0">
                  <a:srgbClr val="875B0D"/>
                </a:outerShdw>
              </a:effectLst>
              <a:latin typeface="Arial Black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en-US" sz="3600" dirty="0">
              <a:effectLst/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500" y="1524000"/>
            <a:ext cx="8229600" cy="4525963"/>
          </a:xfrm>
        </p:spPr>
        <p:txBody>
          <a:bodyPr>
            <a:normAutofit/>
          </a:bodyPr>
          <a:lstStyle/>
          <a:p>
            <a:pPr>
              <a:buClrTx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D:\pictures\Pics from phone\IMG_54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2772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WordArt 5"/>
          <p:cNvSpPr>
            <a:spLocks noChangeArrowheads="1" noChangeShapeType="1" noTextEdit="1"/>
          </p:cNvSpPr>
          <p:nvPr/>
        </p:nvSpPr>
        <p:spPr bwMode="auto">
          <a:xfrm>
            <a:off x="1955800" y="1143000"/>
            <a:ext cx="5207000" cy="45720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endParaRPr lang="en-US" sz="3600" kern="10" dirty="0">
              <a:ln w="12700">
                <a:solidFill>
                  <a:srgbClr val="B2B2B2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520402"/>
                  </a:gs>
                  <a:gs pos="100000">
                    <a:srgbClr val="FFCC00"/>
                  </a:gs>
                </a:gsLst>
                <a:lin ang="5400000" scaled="1"/>
              </a:gradFill>
              <a:effectLst>
                <a:outerShdw dist="35921" dir="2700000" sy="50000" rotWithShape="0">
                  <a:srgbClr val="875B0D"/>
                </a:outerShdw>
              </a:effectLst>
              <a:latin typeface="Arial Black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en-US" sz="3600" dirty="0">
              <a:effectLst/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500" y="1524000"/>
            <a:ext cx="8229600" cy="4525963"/>
          </a:xfrm>
        </p:spPr>
        <p:txBody>
          <a:bodyPr>
            <a:normAutofit/>
          </a:bodyPr>
          <a:lstStyle/>
          <a:p>
            <a:pPr>
              <a:buClrTx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D:\pictures\Pics from phone\IMG_54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0400" y="0"/>
            <a:ext cx="5484600" cy="6838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D:\pictures\Pics from phone\IMG_540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57750" cy="6838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3875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WordArt 5"/>
          <p:cNvSpPr>
            <a:spLocks noChangeArrowheads="1" noChangeShapeType="1" noTextEdit="1"/>
          </p:cNvSpPr>
          <p:nvPr/>
        </p:nvSpPr>
        <p:spPr bwMode="auto">
          <a:xfrm>
            <a:off x="1955800" y="1143000"/>
            <a:ext cx="5207000" cy="45720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endParaRPr lang="en-US" sz="3600" kern="10" dirty="0">
              <a:ln w="12700">
                <a:solidFill>
                  <a:srgbClr val="B2B2B2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520402"/>
                  </a:gs>
                  <a:gs pos="100000">
                    <a:srgbClr val="FFCC00"/>
                  </a:gs>
                </a:gsLst>
                <a:lin ang="5400000" scaled="1"/>
              </a:gradFill>
              <a:effectLst>
                <a:outerShdw dist="35921" dir="2700000" sy="50000" rotWithShape="0">
                  <a:srgbClr val="875B0D"/>
                </a:outerShdw>
              </a:effectLst>
              <a:latin typeface="Arial Black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Thinking strategies</a:t>
            </a:r>
            <a:endParaRPr lang="en-US" sz="3600" dirty="0"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spcBef>
                <a:spcPct val="50000"/>
              </a:spcBef>
              <a:buNone/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“True comprehension goes beyond literal understanding and involves the reader’s  </a:t>
            </a:r>
            <a:r>
              <a:rPr lang="en-US" altLang="en-US" sz="3200" u="sng" dirty="0">
                <a:latin typeface="Arial" panose="020B0604020202020204" pitchFamily="34" charset="0"/>
                <a:cs typeface="Arial" panose="020B0604020202020204" pitchFamily="34" charset="0"/>
              </a:rPr>
              <a:t>interaction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with text.  If students are to become thoughtful, insightful readers, they must extend their thinking beyond a superficial understanding of the text.”</a:t>
            </a:r>
          </a:p>
          <a:p>
            <a:pPr marL="109728" indent="0">
              <a:spcBef>
                <a:spcPct val="50000"/>
              </a:spcBef>
              <a:buNone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Stephanie Harvey and Anne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Goudvis</a:t>
            </a: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23669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WordArt 5"/>
          <p:cNvSpPr>
            <a:spLocks noChangeArrowheads="1" noChangeShapeType="1" noTextEdit="1"/>
          </p:cNvSpPr>
          <p:nvPr/>
        </p:nvSpPr>
        <p:spPr bwMode="auto">
          <a:xfrm>
            <a:off x="1955800" y="1143000"/>
            <a:ext cx="5207000" cy="45720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endParaRPr lang="en-US" sz="3600" kern="10" dirty="0">
              <a:ln w="12700">
                <a:solidFill>
                  <a:srgbClr val="B2B2B2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520402"/>
                  </a:gs>
                  <a:gs pos="100000">
                    <a:srgbClr val="FFCC00"/>
                  </a:gs>
                </a:gsLst>
                <a:lin ang="5400000" scaled="1"/>
              </a:gradFill>
              <a:effectLst>
                <a:outerShdw dist="35921" dir="2700000" sy="50000" rotWithShape="0">
                  <a:srgbClr val="875B0D"/>
                </a:outerShdw>
              </a:effectLst>
              <a:latin typeface="Arial Black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500" y="-1524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effectLst/>
                <a:latin typeface="Arial Black" panose="020B0A04020102020204" pitchFamily="34" charset="0"/>
              </a:rPr>
              <a:t>Teaching for Thinking</a:t>
            </a:r>
            <a:endParaRPr lang="en-US" sz="3600" dirty="0">
              <a:effectLst/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16864"/>
            <a:ext cx="8407400" cy="5224272"/>
          </a:xfrm>
        </p:spPr>
        <p:txBody>
          <a:bodyPr>
            <a:noAutofit/>
          </a:bodyPr>
          <a:lstStyle/>
          <a:p>
            <a:pPr>
              <a:buClrTx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Teacher creates a safe environment that encourages all students to think in the WL classroom</a:t>
            </a:r>
          </a:p>
          <a:p>
            <a:pPr lvl="1">
              <a:buClrTx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Avoid criticism/put-downs</a:t>
            </a:r>
          </a:p>
          <a:p>
            <a:pPr lvl="1">
              <a:buClrTx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Share point of 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views without being judged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Tx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Creative/original 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ideas are acceptable 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Tx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Teacher develops a variety of strategies that helps students to believe in their ability to become confident readers.</a:t>
            </a:r>
          </a:p>
          <a:p>
            <a:pPr lvl="1">
              <a:buClrTx/>
            </a:pP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Just because the passage is too long it does not mean that it is difficult or cannot be done</a:t>
            </a:r>
          </a:p>
          <a:p>
            <a:pPr lvl="1">
              <a:buClrTx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330747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WordArt 5"/>
          <p:cNvSpPr>
            <a:spLocks noChangeArrowheads="1" noChangeShapeType="1" noTextEdit="1"/>
          </p:cNvSpPr>
          <p:nvPr/>
        </p:nvSpPr>
        <p:spPr bwMode="auto">
          <a:xfrm>
            <a:off x="1955800" y="1143000"/>
            <a:ext cx="5207000" cy="45720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endParaRPr lang="en-US" sz="3600" kern="10" dirty="0">
              <a:ln w="12700">
                <a:solidFill>
                  <a:srgbClr val="B2B2B2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520402"/>
                  </a:gs>
                  <a:gs pos="100000">
                    <a:srgbClr val="FFCC00"/>
                  </a:gs>
                </a:gsLst>
                <a:lin ang="5400000" scaled="1"/>
              </a:gradFill>
              <a:effectLst>
                <a:outerShdw dist="35921" dir="2700000" sy="50000" rotWithShape="0">
                  <a:srgbClr val="875B0D"/>
                </a:outerShdw>
              </a:effectLst>
              <a:latin typeface="Arial Black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000" dirty="0" smtClean="0">
                <a:effectLst/>
                <a:latin typeface="Arial Black" panose="020B0A04020102020204" pitchFamily="34" charset="0"/>
              </a:rPr>
              <a:t/>
            </a:r>
            <a:br>
              <a:rPr lang="en-US" sz="4000" dirty="0" smtClean="0">
                <a:effectLst/>
                <a:latin typeface="Arial Black" panose="020B0A04020102020204" pitchFamily="34" charset="0"/>
              </a:rPr>
            </a:br>
            <a:r>
              <a:rPr lang="en-US" sz="400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Essential Questions</a:t>
            </a:r>
            <a:r>
              <a:rPr lang="en-US" sz="4000" dirty="0" smtClean="0">
                <a:effectLst/>
                <a:latin typeface="Arial Black" panose="020B0A04020102020204" pitchFamily="34" charset="0"/>
              </a:rPr>
              <a:t/>
            </a:r>
            <a:br>
              <a:rPr lang="en-US" sz="4000" dirty="0" smtClean="0">
                <a:effectLst/>
                <a:latin typeface="Arial Black" panose="020B0A04020102020204" pitchFamily="34" charset="0"/>
              </a:rPr>
            </a:br>
            <a:r>
              <a:rPr lang="en-US" sz="31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  <a:cs typeface="Arial" panose="020B0604020202020204" pitchFamily="34" charset="0"/>
              </a:rPr>
              <a:t>High- </a:t>
            </a:r>
            <a:r>
              <a:rPr lang="en-US" sz="3100" b="0" dirty="0">
                <a:solidFill>
                  <a:schemeClr val="tx1"/>
                </a:solidFill>
                <a:effectLst/>
                <a:latin typeface="Arial Black" panose="020B0A04020102020204" pitchFamily="34" charset="0"/>
                <a:cs typeface="Arial" panose="020B0604020202020204" pitchFamily="34" charset="0"/>
              </a:rPr>
              <a:t>order </a:t>
            </a:r>
            <a:r>
              <a:rPr lang="en-US" sz="31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  <a:cs typeface="Arial" panose="020B0604020202020204" pitchFamily="34" charset="0"/>
              </a:rPr>
              <a:t>Essential Questions which…</a:t>
            </a:r>
            <a:r>
              <a:rPr lang="en-US" sz="3600" b="0" dirty="0">
                <a:effectLst/>
                <a:latin typeface="Arial Black" panose="020B0A04020102020204" pitchFamily="34" charset="0"/>
                <a:cs typeface="Arial" panose="020B0604020202020204" pitchFamily="34" charset="0"/>
              </a:rPr>
              <a:t/>
            </a:r>
            <a:br>
              <a:rPr lang="en-US" sz="3600" b="0" dirty="0">
                <a:effectLst/>
                <a:latin typeface="Arial Black" panose="020B0A04020102020204" pitchFamily="34" charset="0"/>
                <a:cs typeface="Arial" panose="020B0604020202020204" pitchFamily="34" charset="0"/>
              </a:rPr>
            </a:br>
            <a:endParaRPr lang="en-US" sz="4000" b="0" dirty="0">
              <a:effectLst/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500" y="1600200"/>
            <a:ext cx="8229600" cy="4525963"/>
          </a:xfrm>
        </p:spPr>
        <p:txBody>
          <a:bodyPr>
            <a:normAutofit/>
          </a:bodyPr>
          <a:lstStyle/>
          <a:p>
            <a:pPr>
              <a:buClrTx/>
              <a:buFont typeface="Wingdings" panose="05000000000000000000" pitchFamily="2" charset="2"/>
              <a:buChar char="§"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Focus the thinking of our students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Encourage critical thinking 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Help our students to go beyond the obvious</a:t>
            </a:r>
          </a:p>
          <a:p>
            <a:pPr marL="109728" indent="0">
              <a:buClr>
                <a:schemeClr val="tx1"/>
              </a:buClr>
              <a:buNone/>
            </a:pP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zh-TW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EQ</a:t>
            </a:r>
            <a:r>
              <a:rPr lang="en-US" altLang="zh-TW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: How </a:t>
            </a:r>
            <a:r>
              <a:rPr lang="en-US" altLang="zh-TW" sz="3200" dirty="0">
                <a:latin typeface="Arial" panose="020B0604020202020204" pitchFamily="34" charset="0"/>
                <a:cs typeface="Arial" panose="020B0604020202020204" pitchFamily="34" charset="0"/>
              </a:rPr>
              <a:t>can </a:t>
            </a:r>
            <a:r>
              <a:rPr lang="en-US" altLang="zh-TW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we develop tools and strategies to improve reading in the World Languages classroom?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en-US" altLang="zh-TW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Tx/>
              <a:buFont typeface="Wingdings" panose="05000000000000000000" pitchFamily="2" charset="2"/>
              <a:buChar char="Ø"/>
            </a:pP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>
              <a:buClrTx/>
              <a:buNone/>
            </a:pP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Tx/>
              <a:buFont typeface="Wingdings" panose="05000000000000000000" pitchFamily="2" charset="2"/>
              <a:buChar char="Ø"/>
            </a:pP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>
              <a:buNone/>
            </a:pP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41121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8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n-US" altLang="en-US" sz="360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Making Connections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62000" y="2057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ClrTx/>
              <a:buFont typeface="Wingdings" panose="05000000000000000000" pitchFamily="2" charset="2"/>
              <a:buChar char="Ø"/>
            </a:pPr>
            <a:r>
              <a:rPr lang="en-US" sz="3200" dirty="0" smtClean="0"/>
              <a:t>Connect to the text: Set a purpose for the reading</a:t>
            </a:r>
          </a:p>
          <a:p>
            <a:pPr lvl="1">
              <a:buClrTx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What’s the reason for the reading?</a:t>
            </a:r>
          </a:p>
          <a:p>
            <a:pPr lvl="1">
              <a:buClrTx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Why do I want them to read it?</a:t>
            </a:r>
          </a:p>
          <a:p>
            <a:pPr lvl="1">
              <a:buClrTx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How meaningful is it in their life?</a:t>
            </a:r>
          </a:p>
          <a:p>
            <a:pPr lvl="1">
              <a:buClrTx/>
            </a:pP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Do they 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think about other books they have </a:t>
            </a: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read?</a:t>
            </a:r>
          </a:p>
          <a:p>
            <a:pPr lvl="1">
              <a:buClrTx/>
            </a:pP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Do they 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think about things that happen in the </a:t>
            </a: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world?</a:t>
            </a: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Tx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What is their perspective on the selection of the reading?</a:t>
            </a:r>
          </a:p>
          <a:p>
            <a:pPr>
              <a:buClrTx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949152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WordArt 5"/>
          <p:cNvSpPr>
            <a:spLocks noChangeArrowheads="1" noChangeShapeType="1" noTextEdit="1"/>
          </p:cNvSpPr>
          <p:nvPr/>
        </p:nvSpPr>
        <p:spPr bwMode="auto">
          <a:xfrm>
            <a:off x="1955800" y="1143000"/>
            <a:ext cx="5207000" cy="45720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endParaRPr lang="en-US" sz="3600" kern="10" dirty="0">
              <a:ln w="12700">
                <a:solidFill>
                  <a:srgbClr val="B2B2B2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520402"/>
                  </a:gs>
                  <a:gs pos="100000">
                    <a:srgbClr val="FFCC00"/>
                  </a:gs>
                </a:gsLst>
                <a:lin ang="5400000" scaled="1"/>
              </a:gradFill>
              <a:effectLst>
                <a:outerShdw dist="35921" dir="2700000" sy="50000" rotWithShape="0">
                  <a:srgbClr val="875B0D"/>
                </a:outerShdw>
              </a:effectLst>
              <a:latin typeface="Arial Black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600" dirty="0" smtClean="0">
                <a:effectLst/>
                <a:latin typeface="Arial Black" panose="020B0A04020102020204" pitchFamily="34" charset="0"/>
              </a:rPr>
              <a:t>Las </a:t>
            </a:r>
            <a:r>
              <a:rPr lang="en-US" sz="3600" dirty="0" err="1" smtClean="0">
                <a:effectLst/>
                <a:latin typeface="Arial Black" panose="020B0A04020102020204" pitchFamily="34" charset="0"/>
              </a:rPr>
              <a:t>Familias</a:t>
            </a:r>
            <a:r>
              <a:rPr lang="en-US" sz="3600" dirty="0" smtClean="0">
                <a:effectLst/>
                <a:latin typeface="Arial Black" panose="020B0A04020102020204" pitchFamily="34" charset="0"/>
              </a:rPr>
              <a:t> y </a:t>
            </a:r>
            <a:r>
              <a:rPr lang="en-US" sz="3600" dirty="0" err="1" smtClean="0">
                <a:effectLst/>
                <a:latin typeface="Arial Black" panose="020B0A04020102020204" pitchFamily="34" charset="0"/>
              </a:rPr>
              <a:t>las</a:t>
            </a:r>
            <a:r>
              <a:rPr lang="en-US" sz="3600" dirty="0" smtClean="0">
                <a:effectLst/>
                <a:latin typeface="Arial Black" panose="020B0A04020102020204" pitchFamily="34" charset="0"/>
              </a:rPr>
              <a:t> </a:t>
            </a:r>
            <a:r>
              <a:rPr lang="en-US" sz="3600" dirty="0" err="1" smtClean="0">
                <a:effectLst/>
                <a:latin typeface="Arial Black" panose="020B0A04020102020204" pitchFamily="34" charset="0"/>
              </a:rPr>
              <a:t>comunidades</a:t>
            </a:r>
            <a:r>
              <a:rPr lang="en-US" sz="3600" dirty="0" smtClean="0">
                <a:effectLst/>
                <a:latin typeface="Arial Black" panose="020B0A04020102020204" pitchFamily="34" charset="0"/>
              </a:rPr>
              <a:t/>
            </a:r>
            <a:br>
              <a:rPr lang="en-US" sz="3600" dirty="0" smtClean="0">
                <a:effectLst/>
                <a:latin typeface="Arial Black" panose="020B0A04020102020204" pitchFamily="34" charset="0"/>
              </a:rPr>
            </a:br>
            <a:r>
              <a:rPr lang="en-US" sz="3600" dirty="0" smtClean="0">
                <a:effectLst/>
                <a:latin typeface="Arial Black" panose="020B0A04020102020204" pitchFamily="34" charset="0"/>
              </a:rPr>
              <a:t>Pre-Reading</a:t>
            </a:r>
            <a:endParaRPr lang="en-US" sz="3600" dirty="0">
              <a:effectLst/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ClrTx/>
            </a:pPr>
            <a:r>
              <a:rPr lang="es-US" sz="3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Brainstorming</a:t>
            </a:r>
            <a:r>
              <a:rPr lang="es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1">
              <a:buClrTx/>
            </a:pPr>
            <a:r>
              <a:rPr lang="es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Ask </a:t>
            </a:r>
            <a:r>
              <a:rPr lang="es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r>
              <a:rPr lang="es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students</a:t>
            </a:r>
            <a:r>
              <a:rPr lang="es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will</a:t>
            </a:r>
            <a:r>
              <a:rPr lang="es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answer</a:t>
            </a:r>
            <a:r>
              <a:rPr lang="es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expressing</a:t>
            </a:r>
            <a:r>
              <a:rPr lang="es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ideas and </a:t>
            </a:r>
            <a:r>
              <a:rPr lang="es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listening</a:t>
            </a:r>
            <a:r>
              <a:rPr lang="es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es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es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others</a:t>
            </a:r>
            <a:r>
              <a:rPr lang="es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es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saying</a:t>
            </a:r>
            <a:endParaRPr lang="es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Tx/>
            </a:pPr>
            <a:r>
              <a:rPr lang="es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EQ: </a:t>
            </a:r>
            <a:r>
              <a:rPr lang="es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¿Creen </a:t>
            </a:r>
            <a:r>
              <a:rPr lang="es-US" sz="2800" dirty="0">
                <a:latin typeface="Arial" panose="020B0604020202020204" pitchFamily="34" charset="0"/>
                <a:cs typeface="Arial" panose="020B0604020202020204" pitchFamily="34" charset="0"/>
              </a:rPr>
              <a:t>que los gobiernos deben controlar a los ciudadanos en el uso de las redes sociales</a:t>
            </a:r>
            <a:r>
              <a:rPr lang="es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buClrTx/>
            </a:pP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Anticipation guide: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Statement from the reading, agree or disagree.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Tx/>
            </a:pPr>
            <a:r>
              <a:rPr 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Admit slip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ive a prompt at the door tied to the topic on the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smartBoard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2983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WordArt 5"/>
          <p:cNvSpPr>
            <a:spLocks noChangeArrowheads="1" noChangeShapeType="1" noTextEdit="1"/>
          </p:cNvSpPr>
          <p:nvPr/>
        </p:nvSpPr>
        <p:spPr bwMode="auto">
          <a:xfrm>
            <a:off x="1955800" y="1143000"/>
            <a:ext cx="5207000" cy="45720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endParaRPr lang="en-US" sz="3600" kern="10" dirty="0">
              <a:ln w="12700">
                <a:solidFill>
                  <a:srgbClr val="B2B2B2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520402"/>
                  </a:gs>
                  <a:gs pos="100000">
                    <a:srgbClr val="FFCC00"/>
                  </a:gs>
                </a:gsLst>
                <a:lin ang="5400000" scaled="1"/>
              </a:gradFill>
              <a:effectLst>
                <a:outerShdw dist="35921" dir="2700000" sy="50000" rotWithShape="0">
                  <a:srgbClr val="875B0D"/>
                </a:outerShdw>
              </a:effectLst>
              <a:latin typeface="Arial Black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>
                <a:effectLst/>
                <a:latin typeface="Arial Black" panose="020B0A04020102020204" pitchFamily="34" charset="0"/>
              </a:rPr>
              <a:t>Pre-Reading (cont.)</a:t>
            </a:r>
            <a:endParaRPr lang="en-US" sz="3600" dirty="0">
              <a:effectLst/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ClrTx/>
            </a:pP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Clustering: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Topic in center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students think of ideas, words and questions related to the topic.</a:t>
            </a:r>
          </a:p>
          <a:p>
            <a:pPr>
              <a:buClrTx/>
            </a:pP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Pictures: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Post pictures/photos/posters related to the topic around the room along with a question. Groups choose one and answer it.</a:t>
            </a:r>
          </a:p>
          <a:p>
            <a:pPr>
              <a:buClrTx/>
            </a:pP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  <a:hlinkClick r:id="rId3" action="ppaction://hlinksldjump"/>
              </a:rPr>
              <a:t>Word Wall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: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Pull 6-8 words from the word wall (reading). Students will work in pairs to write a couple of sentences using the words. </a:t>
            </a:r>
          </a:p>
          <a:p>
            <a:pPr>
              <a:buClrTx/>
            </a:pP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Use Paintings/Music/movie clips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relating to the topic (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La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Llorona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/Frida Kahlo/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Chavela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Vargas, El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cargador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de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flores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por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Rivera/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Cajas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de carton)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80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WordArt 5"/>
          <p:cNvSpPr>
            <a:spLocks noChangeArrowheads="1" noChangeShapeType="1" noTextEdit="1"/>
          </p:cNvSpPr>
          <p:nvPr/>
        </p:nvSpPr>
        <p:spPr bwMode="auto">
          <a:xfrm>
            <a:off x="1955800" y="1143000"/>
            <a:ext cx="5207000" cy="45720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endParaRPr lang="en-US" sz="3600" kern="10" dirty="0">
              <a:ln w="12700">
                <a:solidFill>
                  <a:srgbClr val="B2B2B2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520402"/>
                  </a:gs>
                  <a:gs pos="100000">
                    <a:srgbClr val="FFCC00"/>
                  </a:gs>
                </a:gsLst>
                <a:lin ang="5400000" scaled="1"/>
              </a:gradFill>
              <a:effectLst>
                <a:outerShdw dist="35921" dir="2700000" sy="50000" rotWithShape="0">
                  <a:srgbClr val="875B0D"/>
                </a:outerShdw>
              </a:effectLst>
              <a:latin typeface="Arial Black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During Reading</a:t>
            </a:r>
            <a:br>
              <a:rPr lang="en-US" sz="360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</a:br>
            <a:r>
              <a:rPr lang="en-US" sz="310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Chunking</a:t>
            </a:r>
            <a:endParaRPr lang="en-US" sz="3100" dirty="0"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Tx/>
            </a:pP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Underline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cognates, words you do not know</a:t>
            </a:r>
          </a:p>
          <a:p>
            <a:pPr>
              <a:buClrTx/>
            </a:pP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Stop &amp; say something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encourages thinking during reading.</a:t>
            </a:r>
          </a:p>
          <a:p>
            <a:pPr marL="603504" lvl="2" indent="-256032">
              <a:spcBef>
                <a:spcPts val="400"/>
              </a:spcBef>
              <a:buClrTx/>
              <a:buSzPct val="68000"/>
              <a:buFont typeface="Wingdings 3"/>
              <a:buChar char="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Read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silently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share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with partner your understanding of the reading share your thoughts with the class, ask questions, summarize text so far, what does not make sense… (not too many stops, differentiate by doing this in smaller group)</a:t>
            </a:r>
          </a:p>
          <a:p>
            <a:pPr>
              <a:buClrTx/>
            </a:pP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Identify the main ideas: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key words in a sentence, in a paragraph, then go from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literal to inferential</a:t>
            </a:r>
            <a:endParaRPr lang="en-U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>
              <a:buClrTx/>
              <a:buNone/>
            </a:pPr>
            <a:endParaRPr lang="en-U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53903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823</TotalTime>
  <Words>888</Words>
  <Application>Microsoft Office PowerPoint</Application>
  <PresentationFormat>On-screen Show (4:3)</PresentationFormat>
  <Paragraphs>144</Paragraphs>
  <Slides>22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Concourse</vt:lpstr>
      <vt:lpstr>PowerPoint Presentation</vt:lpstr>
      <vt:lpstr>PowerPoint Presentation</vt:lpstr>
      <vt:lpstr>Thinking strategies</vt:lpstr>
      <vt:lpstr>Teaching for Thinking</vt:lpstr>
      <vt:lpstr> Essential Questions High- order Essential Questions which… </vt:lpstr>
      <vt:lpstr>Making Connections</vt:lpstr>
      <vt:lpstr>Las Familias y las comunidades Pre-Reading</vt:lpstr>
      <vt:lpstr>Pre-Reading (cont.)</vt:lpstr>
      <vt:lpstr>During Reading Chunking</vt:lpstr>
      <vt:lpstr>During Reading Questioning</vt:lpstr>
      <vt:lpstr>Thinking critically After reading</vt:lpstr>
      <vt:lpstr>Thinking critically After reading</vt:lpstr>
      <vt:lpstr>Thinking critically After Reading</vt:lpstr>
      <vt:lpstr>Thinking critically Reciprocal teaching</vt:lpstr>
      <vt:lpstr>Thinking critically Summarizing</vt:lpstr>
      <vt:lpstr>Reciprocal Teaching  (Palincsar et al., 1984, 1986) Reciprocal Teaching worksheet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Lakeland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A. User</dc:creator>
  <cp:lastModifiedBy>A. User</cp:lastModifiedBy>
  <cp:revision>78</cp:revision>
  <dcterms:created xsi:type="dcterms:W3CDTF">2015-03-20T16:51:54Z</dcterms:created>
  <dcterms:modified xsi:type="dcterms:W3CDTF">2015-03-21T06:35:17Z</dcterms:modified>
</cp:coreProperties>
</file>