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5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79" r:id="rId11"/>
    <p:sldId id="266" r:id="rId12"/>
    <p:sldId id="267" r:id="rId13"/>
    <p:sldId id="268" r:id="rId14"/>
    <p:sldId id="269" r:id="rId15"/>
    <p:sldId id="270" r:id="rId16"/>
    <p:sldId id="272" r:id="rId17"/>
    <p:sldId id="271" r:id="rId18"/>
    <p:sldId id="273" r:id="rId19"/>
    <p:sldId id="274" r:id="rId20"/>
    <p:sldId id="278" r:id="rId21"/>
    <p:sldId id="275" r:id="rId22"/>
    <p:sldId id="276" r:id="rId23"/>
    <p:sldId id="277" r:id="rId24"/>
  </p:sldIdLst>
  <p:sldSz cx="9144000" cy="5143500" type="screen16x9"/>
  <p:notesSz cx="6858000" cy="9144000"/>
  <p:embeddedFontLst>
    <p:embeddedFont>
      <p:font typeface="Quicksand" panose="020B0604020202020204" charset="0"/>
      <p:regular r:id="rId26"/>
      <p:bold r:id="rId27"/>
    </p:embeddedFont>
    <p:embeddedFont>
      <p:font typeface="Agency FB" panose="020B0503020202020204" pitchFamily="34" charset="0"/>
      <p:regular r:id="rId28"/>
      <p:bold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82C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4" d="100"/>
          <a:sy n="114" d="100"/>
        </p:scale>
        <p:origin x="3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Shape 5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8289566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74353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38296273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2996928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949747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14338218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41110295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419" dirty="0"/>
          </a:p>
        </p:txBody>
      </p:sp>
    </p:spTree>
    <p:extLst>
      <p:ext uri="{BB962C8B-B14F-4D97-AF65-F5344CB8AC3E}">
        <p14:creationId xmlns:p14="http://schemas.microsoft.com/office/powerpoint/2010/main" val="2884219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Shape 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Char char="●"/>
              <a:defRPr sz="1800">
                <a:solidFill>
                  <a:schemeClr val="dk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●"/>
              <a:defRPr>
                <a:solidFill>
                  <a:schemeClr val="dk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○"/>
              <a:defRPr>
                <a:solidFill>
                  <a:schemeClr val="dk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</a:rPr>
              <a:t>‹#›</a:t>
            </a:fld>
            <a:endParaRPr lang="en" sz="1000">
              <a:solidFill>
                <a:schemeClr val="dk2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_IguXWr7vU8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Shape 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-494951"/>
            <a:ext cx="9144000" cy="5830349"/>
            <a:chOff x="0" y="-494951"/>
            <a:chExt cx="9144000" cy="5830349"/>
          </a:xfrm>
        </p:grpSpPr>
        <p:pic>
          <p:nvPicPr>
            <p:cNvPr id="100" name="Shape 10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0" y="-494951"/>
              <a:ext cx="9144000" cy="51435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/>
            <p:cNvSpPr/>
            <p:nvPr/>
          </p:nvSpPr>
          <p:spPr>
            <a:xfrm>
              <a:off x="0" y="4530055"/>
              <a:ext cx="9144000" cy="805343"/>
            </a:xfrm>
            <a:prstGeom prst="rect">
              <a:avLst/>
            </a:prstGeom>
            <a:solidFill>
              <a:srgbClr val="4F82C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419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76169" y="2180987"/>
            <a:ext cx="8791662" cy="2962513"/>
          </a:xfrm>
          <a:prstGeom prst="round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solidFill>
                  <a:srgbClr val="4F82C3"/>
                </a:solidFill>
              </a:rPr>
              <a:t>Noemie</a:t>
            </a:r>
            <a:r>
              <a:rPr lang="en-US" sz="2800" dirty="0" smtClean="0">
                <a:solidFill>
                  <a:srgbClr val="4F82C3"/>
                </a:solidFill>
              </a:rPr>
              <a:t> </a:t>
            </a:r>
            <a:r>
              <a:rPr lang="en-US" sz="2800" dirty="0" err="1" smtClean="0">
                <a:solidFill>
                  <a:srgbClr val="4F82C3"/>
                </a:solidFill>
              </a:rPr>
              <a:t>ayuda</a:t>
            </a:r>
            <a:r>
              <a:rPr lang="en-US" sz="2800" dirty="0" smtClean="0">
                <a:solidFill>
                  <a:srgbClr val="4F82C3"/>
                </a:solidFill>
              </a:rPr>
              <a:t> a </a:t>
            </a:r>
            <a:r>
              <a:rPr lang="en-US" sz="2800" dirty="0" err="1" smtClean="0">
                <a:solidFill>
                  <a:srgbClr val="4F82C3"/>
                </a:solidFill>
              </a:rPr>
              <a:t>su</a:t>
            </a:r>
            <a:r>
              <a:rPr lang="en-US" sz="2800" dirty="0" smtClean="0">
                <a:solidFill>
                  <a:srgbClr val="4F82C3"/>
                </a:solidFill>
              </a:rPr>
              <a:t> </a:t>
            </a:r>
            <a:r>
              <a:rPr lang="en-US" sz="2800" dirty="0" err="1" smtClean="0">
                <a:solidFill>
                  <a:srgbClr val="4F82C3"/>
                </a:solidFill>
              </a:rPr>
              <a:t>abuela</a:t>
            </a:r>
            <a:r>
              <a:rPr lang="en-US" sz="2800" dirty="0" smtClean="0">
                <a:solidFill>
                  <a:srgbClr val="4F82C3"/>
                </a:solidFill>
              </a:rPr>
              <a:t> a </a:t>
            </a:r>
            <a:r>
              <a:rPr lang="en-US" sz="2800" dirty="0" err="1" smtClean="0">
                <a:solidFill>
                  <a:srgbClr val="4F82C3"/>
                </a:solidFill>
              </a:rPr>
              <a:t>preparar</a:t>
            </a:r>
            <a:r>
              <a:rPr lang="en-US" sz="2800" dirty="0" smtClean="0">
                <a:solidFill>
                  <a:srgbClr val="4F82C3"/>
                </a:solidFill>
              </a:rPr>
              <a:t> la </a:t>
            </a:r>
            <a:r>
              <a:rPr lang="en-US" sz="2800" dirty="0" err="1" smtClean="0">
                <a:solidFill>
                  <a:srgbClr val="4F82C3"/>
                </a:solidFill>
              </a:rPr>
              <a:t>ofrenda</a:t>
            </a:r>
            <a:r>
              <a:rPr lang="en-US" sz="2800" dirty="0" smtClean="0">
                <a:solidFill>
                  <a:srgbClr val="4F82C3"/>
                </a:solidFill>
              </a:rPr>
              <a:t> para </a:t>
            </a:r>
            <a:r>
              <a:rPr lang="en-US" sz="2800" dirty="0" err="1" smtClean="0">
                <a:solidFill>
                  <a:srgbClr val="4F82C3"/>
                </a:solidFill>
              </a:rPr>
              <a:t>celebrar</a:t>
            </a:r>
            <a:r>
              <a:rPr lang="en-US" sz="2800" dirty="0" smtClean="0">
                <a:solidFill>
                  <a:srgbClr val="4F82C3"/>
                </a:solidFill>
              </a:rPr>
              <a:t> el </a:t>
            </a:r>
            <a:r>
              <a:rPr lang="en-US" sz="2800" dirty="0" err="1" smtClean="0">
                <a:solidFill>
                  <a:srgbClr val="4F82C3"/>
                </a:solidFill>
              </a:rPr>
              <a:t>Día</a:t>
            </a:r>
            <a:r>
              <a:rPr lang="en-US" sz="2800" dirty="0" smtClean="0">
                <a:solidFill>
                  <a:srgbClr val="4F82C3"/>
                </a:solidFill>
              </a:rPr>
              <a:t> de </a:t>
            </a:r>
            <a:r>
              <a:rPr lang="en-US" sz="2800" dirty="0" err="1" smtClean="0">
                <a:solidFill>
                  <a:srgbClr val="4F82C3"/>
                </a:solidFill>
              </a:rPr>
              <a:t>los</a:t>
            </a:r>
            <a:r>
              <a:rPr lang="en-US" sz="2800" dirty="0" smtClean="0">
                <a:solidFill>
                  <a:srgbClr val="4F82C3"/>
                </a:solidFill>
              </a:rPr>
              <a:t> </a:t>
            </a:r>
            <a:r>
              <a:rPr lang="en-US" sz="2800" dirty="0" err="1" smtClean="0">
                <a:solidFill>
                  <a:srgbClr val="4F82C3"/>
                </a:solidFill>
              </a:rPr>
              <a:t>Muertos</a:t>
            </a:r>
            <a:r>
              <a:rPr lang="en-US" sz="2800" dirty="0" smtClean="0">
                <a:solidFill>
                  <a:srgbClr val="4F82C3"/>
                </a:solidFill>
              </a:rPr>
              <a:t>. </a:t>
            </a:r>
          </a:p>
          <a:p>
            <a:pPr algn="ctr"/>
            <a:r>
              <a:rPr lang="en-US" sz="2800" dirty="0" smtClean="0">
                <a:solidFill>
                  <a:srgbClr val="4F82C3"/>
                </a:solidFill>
              </a:rPr>
              <a:t>Pero hay un </a:t>
            </a:r>
            <a:r>
              <a:rPr lang="en-US" sz="2800" dirty="0" err="1" smtClean="0">
                <a:solidFill>
                  <a:srgbClr val="4F82C3"/>
                </a:solidFill>
              </a:rPr>
              <a:t>problema</a:t>
            </a:r>
            <a:r>
              <a:rPr lang="en-US" sz="2800" dirty="0" smtClean="0">
                <a:solidFill>
                  <a:srgbClr val="4F82C3"/>
                </a:solidFill>
              </a:rPr>
              <a:t>… </a:t>
            </a:r>
            <a:r>
              <a:rPr lang="en-US" sz="2800" dirty="0" err="1" smtClean="0">
                <a:solidFill>
                  <a:srgbClr val="4F82C3"/>
                </a:solidFill>
              </a:rPr>
              <a:t>uno</a:t>
            </a:r>
            <a:r>
              <a:rPr lang="en-US" sz="2800" dirty="0" smtClean="0">
                <a:solidFill>
                  <a:srgbClr val="4F82C3"/>
                </a:solidFill>
              </a:rPr>
              <a:t> de </a:t>
            </a:r>
            <a:r>
              <a:rPr lang="en-US" sz="2800" dirty="0" err="1" smtClean="0">
                <a:solidFill>
                  <a:srgbClr val="4F82C3"/>
                </a:solidFill>
              </a:rPr>
              <a:t>los</a:t>
            </a:r>
            <a:r>
              <a:rPr lang="en-US" sz="2800" dirty="0" smtClean="0">
                <a:solidFill>
                  <a:srgbClr val="4F82C3"/>
                </a:solidFill>
              </a:rPr>
              <a:t> </a:t>
            </a:r>
            <a:r>
              <a:rPr lang="en-US" sz="2800" dirty="0" err="1" smtClean="0">
                <a:solidFill>
                  <a:srgbClr val="4F82C3"/>
                </a:solidFill>
              </a:rPr>
              <a:t>símbolos</a:t>
            </a:r>
            <a:r>
              <a:rPr lang="en-US" sz="2800" dirty="0" smtClean="0">
                <a:solidFill>
                  <a:srgbClr val="4F82C3"/>
                </a:solidFill>
              </a:rPr>
              <a:t> </a:t>
            </a:r>
            <a:r>
              <a:rPr lang="en-US" sz="2800" dirty="0" err="1" smtClean="0">
                <a:solidFill>
                  <a:srgbClr val="4F82C3"/>
                </a:solidFill>
              </a:rPr>
              <a:t>está</a:t>
            </a:r>
            <a:r>
              <a:rPr lang="en-US" sz="2800" dirty="0" smtClean="0">
                <a:solidFill>
                  <a:srgbClr val="4F82C3"/>
                </a:solidFill>
              </a:rPr>
              <a:t> </a:t>
            </a:r>
            <a:r>
              <a:rPr lang="en-US" sz="2800" dirty="0" err="1" smtClean="0">
                <a:solidFill>
                  <a:srgbClr val="4F82C3"/>
                </a:solidFill>
              </a:rPr>
              <a:t>adentro</a:t>
            </a:r>
            <a:r>
              <a:rPr lang="en-US" sz="2800" dirty="0" smtClean="0">
                <a:solidFill>
                  <a:srgbClr val="4F82C3"/>
                </a:solidFill>
              </a:rPr>
              <a:t> de la </a:t>
            </a:r>
            <a:r>
              <a:rPr lang="en-US" sz="2800" dirty="0" err="1" smtClean="0">
                <a:solidFill>
                  <a:srgbClr val="4F82C3"/>
                </a:solidFill>
              </a:rPr>
              <a:t>caja</a:t>
            </a:r>
            <a:r>
              <a:rPr lang="en-US" sz="2800" dirty="0">
                <a:solidFill>
                  <a:srgbClr val="4F82C3"/>
                </a:solidFill>
              </a:rPr>
              <a:t> </a:t>
            </a:r>
            <a:r>
              <a:rPr lang="en-US" sz="2800" dirty="0" err="1" smtClean="0">
                <a:solidFill>
                  <a:srgbClr val="4F82C3"/>
                </a:solidFill>
              </a:rPr>
              <a:t>cerrada</a:t>
            </a:r>
            <a:r>
              <a:rPr lang="en-US" sz="2800" dirty="0" smtClean="0">
                <a:solidFill>
                  <a:srgbClr val="4F82C3"/>
                </a:solidFill>
              </a:rPr>
              <a:t> y ¡la </a:t>
            </a:r>
            <a:r>
              <a:rPr lang="en-US" sz="2800" dirty="0" err="1" smtClean="0">
                <a:solidFill>
                  <a:srgbClr val="4F82C3"/>
                </a:solidFill>
              </a:rPr>
              <a:t>abuela</a:t>
            </a:r>
            <a:r>
              <a:rPr lang="en-US" sz="2800" dirty="0" smtClean="0">
                <a:solidFill>
                  <a:srgbClr val="4F82C3"/>
                </a:solidFill>
              </a:rPr>
              <a:t> no </a:t>
            </a:r>
            <a:r>
              <a:rPr lang="en-US" sz="2800" dirty="0" err="1" smtClean="0">
                <a:solidFill>
                  <a:srgbClr val="4F82C3"/>
                </a:solidFill>
              </a:rPr>
              <a:t>recuerda</a:t>
            </a:r>
            <a:r>
              <a:rPr lang="en-US" sz="2800" dirty="0" smtClean="0">
                <a:solidFill>
                  <a:srgbClr val="4F82C3"/>
                </a:solidFill>
              </a:rPr>
              <a:t> </a:t>
            </a:r>
            <a:r>
              <a:rPr lang="en-US" sz="2800" dirty="0" err="1" smtClean="0">
                <a:solidFill>
                  <a:srgbClr val="4F82C3"/>
                </a:solidFill>
              </a:rPr>
              <a:t>dónde</a:t>
            </a:r>
            <a:r>
              <a:rPr lang="en-US" sz="2800" dirty="0" smtClean="0">
                <a:solidFill>
                  <a:srgbClr val="4F82C3"/>
                </a:solidFill>
              </a:rPr>
              <a:t> </a:t>
            </a:r>
            <a:r>
              <a:rPr lang="en-US" sz="2800" dirty="0" err="1" smtClean="0">
                <a:solidFill>
                  <a:srgbClr val="4F82C3"/>
                </a:solidFill>
              </a:rPr>
              <a:t>están</a:t>
            </a:r>
            <a:r>
              <a:rPr lang="en-US" sz="2800" dirty="0" smtClean="0">
                <a:solidFill>
                  <a:srgbClr val="4F82C3"/>
                </a:solidFill>
              </a:rPr>
              <a:t> las </a:t>
            </a:r>
            <a:r>
              <a:rPr lang="en-US" sz="2800" dirty="0" err="1" smtClean="0">
                <a:solidFill>
                  <a:srgbClr val="4F82C3"/>
                </a:solidFill>
              </a:rPr>
              <a:t>llaves</a:t>
            </a:r>
            <a:r>
              <a:rPr lang="en-US" sz="2800" dirty="0" smtClean="0">
                <a:solidFill>
                  <a:srgbClr val="4F82C3"/>
                </a:solidFill>
              </a:rPr>
              <a:t>! </a:t>
            </a:r>
          </a:p>
          <a:p>
            <a:pPr algn="ctr"/>
            <a:r>
              <a:rPr lang="en-US" sz="2800" dirty="0" err="1" smtClean="0">
                <a:solidFill>
                  <a:srgbClr val="4F82C3"/>
                </a:solidFill>
              </a:rPr>
              <a:t>Ayúdala</a:t>
            </a:r>
            <a:r>
              <a:rPr lang="en-US" sz="2800" dirty="0" smtClean="0">
                <a:solidFill>
                  <a:srgbClr val="4F82C3"/>
                </a:solidFill>
              </a:rPr>
              <a:t> a </a:t>
            </a:r>
            <a:r>
              <a:rPr lang="en-US" sz="2800" dirty="0" err="1" smtClean="0">
                <a:solidFill>
                  <a:srgbClr val="4F82C3"/>
                </a:solidFill>
              </a:rPr>
              <a:t>encontrar</a:t>
            </a:r>
            <a:r>
              <a:rPr lang="en-US" sz="2800" dirty="0" smtClean="0">
                <a:solidFill>
                  <a:srgbClr val="4F82C3"/>
                </a:solidFill>
              </a:rPr>
              <a:t> las </a:t>
            </a:r>
            <a:r>
              <a:rPr lang="en-US" sz="2800" dirty="0" err="1" smtClean="0">
                <a:solidFill>
                  <a:srgbClr val="4F82C3"/>
                </a:solidFill>
              </a:rPr>
              <a:t>llaves</a:t>
            </a:r>
            <a:r>
              <a:rPr lang="en-US" sz="2800" dirty="0" smtClean="0">
                <a:solidFill>
                  <a:srgbClr val="4F82C3"/>
                </a:solidFill>
              </a:rPr>
              <a:t>.</a:t>
            </a:r>
            <a:endParaRPr lang="es-419" sz="2800" dirty="0">
              <a:solidFill>
                <a:srgbClr val="4F82C3"/>
              </a:solidFill>
            </a:endParaRPr>
          </a:p>
        </p:txBody>
      </p:sp>
      <p:pic>
        <p:nvPicPr>
          <p:cNvPr id="1028" name="Picture 4" descr="Image result for mama coco clipar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400" y="780175"/>
            <a:ext cx="1250946" cy="1594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502" y="4216362"/>
            <a:ext cx="868243" cy="864384"/>
          </a:xfrm>
          <a:prstGeom prst="rect">
            <a:avLst/>
          </a:prstGeom>
        </p:spPr>
      </p:pic>
      <p:pic>
        <p:nvPicPr>
          <p:cNvPr id="1036" name="Picture 12" descr="Image result for brown haired girl clip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987" y="605703"/>
            <a:ext cx="1124563" cy="174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105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 descr="You can learn more about Breakout EDU at http://www/breakoutedu.com/welcome" title="Breakout EDU Official Timer">
            <a:hlinkClick r:id="rId3"/>
          </p:cNvPr>
          <p:cNvSpPr/>
          <p:nvPr/>
        </p:nvSpPr>
        <p:spPr>
          <a:xfrm>
            <a:off x="1611938" y="491525"/>
            <a:ext cx="5920126" cy="4440100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6" name="Shape 106"/>
          <p:cNvSpPr txBox="1"/>
          <p:nvPr/>
        </p:nvSpPr>
        <p:spPr>
          <a:xfrm>
            <a:off x="2079450" y="0"/>
            <a:ext cx="4849500" cy="713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" sz="2400" b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Game Timer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Shape 1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Shape 1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3688" y="-20975"/>
            <a:ext cx="9211371" cy="5185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Shape 1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3691" y="0"/>
            <a:ext cx="913685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Shape 1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2C3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8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 rot="20801895">
            <a:off x="1090405" y="2691850"/>
            <a:ext cx="78498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Agency FB" panose="020B0503020202020204" pitchFamily="34" charset="0"/>
              </a:rPr>
              <a:t>TEACHER EDITION</a:t>
            </a:r>
            <a:endParaRPr lang="es-419" sz="9600" b="1" dirty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Agency FB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302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2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0"/>
            <a:ext cx="8520600" cy="755009"/>
          </a:xfrm>
        </p:spPr>
        <p:txBody>
          <a:bodyPr/>
          <a:lstStyle/>
          <a:p>
            <a:r>
              <a:rPr lang="en-US" sz="4000" b="1" u="sng" dirty="0" smtClean="0">
                <a:solidFill>
                  <a:schemeClr val="bg1"/>
                </a:solidFill>
              </a:rPr>
              <a:t>Set up: work with what you’ve got</a:t>
            </a:r>
            <a:endParaRPr lang="es-419" sz="2400" b="1" u="sng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1700" y="696286"/>
            <a:ext cx="3999900" cy="4345497"/>
          </a:xfrm>
        </p:spPr>
        <p:txBody>
          <a:bodyPr/>
          <a:lstStyle/>
          <a:p>
            <a:pPr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Physical needs: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chemeClr val="bg1"/>
                </a:solidFill>
              </a:rPr>
              <a:t>b</a:t>
            </a:r>
            <a:r>
              <a:rPr lang="en-US" sz="1800" b="1" dirty="0" smtClean="0">
                <a:solidFill>
                  <a:schemeClr val="bg1"/>
                </a:solidFill>
              </a:rPr>
              <a:t>ox that can close completely</a:t>
            </a:r>
          </a:p>
          <a:p>
            <a:pPr marL="171450" lvl="4" indent="-171450"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</a:rPr>
              <a:t>locks (see packet)</a:t>
            </a:r>
          </a:p>
          <a:p>
            <a:pPr marL="171450" lvl="4" indent="-171450"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</a:rPr>
              <a:t>hasp (see Lowe’s)</a:t>
            </a:r>
          </a:p>
          <a:p>
            <a:pPr lvl="4"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Optional additions:</a:t>
            </a:r>
          </a:p>
          <a:p>
            <a:pPr marL="171450" lvl="4" indent="-171450"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err="1" smtClean="0">
                <a:solidFill>
                  <a:schemeClr val="bg1"/>
                </a:solidFill>
              </a:rPr>
              <a:t>blacklight</a:t>
            </a:r>
            <a:r>
              <a:rPr lang="en-US" sz="1800" b="1" dirty="0" smtClean="0">
                <a:solidFill>
                  <a:schemeClr val="bg1"/>
                </a:solidFill>
              </a:rPr>
              <a:t>/UV marker</a:t>
            </a:r>
          </a:p>
          <a:p>
            <a:pPr marL="171450" lvl="4" indent="-171450">
              <a:buFont typeface="Wingdings" panose="05000000000000000000" pitchFamily="2" charset="2"/>
              <a:buChar char="q"/>
            </a:pPr>
            <a:r>
              <a:rPr lang="en-US" sz="1800" b="1" dirty="0" smtClean="0">
                <a:solidFill>
                  <a:schemeClr val="bg1"/>
                </a:solidFill>
              </a:rPr>
              <a:t> USB</a:t>
            </a:r>
          </a:p>
          <a:p>
            <a:pPr marL="171450" lvl="4" indent="-171450"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</a:rPr>
              <a:t>extra boxes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4832400" y="822121"/>
            <a:ext cx="3999900" cy="3746754"/>
          </a:xfrm>
        </p:spPr>
        <p:txBody>
          <a:bodyPr/>
          <a:lstStyle/>
          <a:p>
            <a:pPr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Tips and trick</a:t>
            </a:r>
            <a:r>
              <a:rPr lang="es-419" sz="2000" b="1" dirty="0" smtClean="0">
                <a:solidFill>
                  <a:schemeClr val="bg1"/>
                </a:solidFill>
              </a:rPr>
              <a:t>s: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chemeClr val="bg1"/>
                </a:solidFill>
              </a:rPr>
              <a:t>Fill out the packet with your combos and notes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chemeClr val="bg1"/>
                </a:solidFill>
              </a:rPr>
              <a:t>Use different ink colors for different breakouts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chemeClr val="bg1"/>
                </a:solidFill>
              </a:rPr>
              <a:t>Use AC Moore coupons and ask for teacher discounts </a:t>
            </a:r>
            <a:r>
              <a:rPr lang="en-US" sz="2000" b="1" dirty="0" smtClean="0">
                <a:solidFill>
                  <a:schemeClr val="bg1"/>
                </a:solidFill>
                <a:sym typeface="Wingdings" panose="05000000000000000000" pitchFamily="2" charset="2"/>
              </a:rPr>
              <a:t></a:t>
            </a:r>
            <a:endParaRPr lang="en-US" sz="2000" b="1" dirty="0" smtClean="0">
              <a:solidFill>
                <a:schemeClr val="bg1"/>
              </a:solidFill>
            </a:endParaRPr>
          </a:p>
        </p:txBody>
      </p:sp>
      <p:pic>
        <p:nvPicPr>
          <p:cNvPr id="5" name="Picture 2" descr="https://static1.squarespace.com/static/5501c7b2e4b00bf48b5640ca/t/59c288a9a8b2b04260ed3491/1505921744852/?format=500w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5" b="94828" l="2400" r="96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6414">
            <a:off x="2941806" y="2914192"/>
            <a:ext cx="1701656" cy="2171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02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2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0"/>
            <a:ext cx="8520600" cy="755009"/>
          </a:xfrm>
        </p:spPr>
        <p:txBody>
          <a:bodyPr/>
          <a:lstStyle/>
          <a:p>
            <a:r>
              <a:rPr lang="en-US" sz="4000" b="1" u="sng" dirty="0" smtClean="0">
                <a:solidFill>
                  <a:schemeClr val="bg1"/>
                </a:solidFill>
              </a:rPr>
              <a:t>Set up: work with what you’ve got</a:t>
            </a:r>
            <a:endParaRPr lang="es-419" sz="2400" b="1" u="sng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1" y="696286"/>
            <a:ext cx="5633357" cy="4345497"/>
          </a:xfrm>
        </p:spPr>
        <p:txBody>
          <a:bodyPr/>
          <a:lstStyle/>
          <a:p>
            <a:pPr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Educational considerations:</a:t>
            </a:r>
          </a:p>
          <a:p>
            <a:pPr marL="400050" indent="-400050">
              <a:buFont typeface="+mj-lt"/>
              <a:buAutoNum type="romanUcPeriod"/>
            </a:pPr>
            <a:r>
              <a:rPr lang="en-US" sz="1800" b="1" dirty="0" smtClean="0">
                <a:solidFill>
                  <a:schemeClr val="bg1"/>
                </a:solidFill>
              </a:rPr>
              <a:t>Align with theme/unit</a:t>
            </a:r>
          </a:p>
          <a:p>
            <a:pPr marL="400050" indent="-400050">
              <a:buFont typeface="+mj-lt"/>
              <a:buAutoNum type="romanUcPeriod"/>
            </a:pPr>
            <a:r>
              <a:rPr lang="en-US" sz="1800" b="1" dirty="0" smtClean="0">
                <a:solidFill>
                  <a:schemeClr val="bg1"/>
                </a:solidFill>
              </a:rPr>
              <a:t>Create an educational objective and a “story” objective (content, purpose, background)</a:t>
            </a:r>
          </a:p>
          <a:p>
            <a:pPr marL="400050" indent="-400050">
              <a:buFont typeface="+mj-lt"/>
              <a:buAutoNum type="romanUcPeriod"/>
            </a:pPr>
            <a:r>
              <a:rPr lang="en-US" sz="1800" b="1" dirty="0" smtClean="0">
                <a:solidFill>
                  <a:schemeClr val="bg1"/>
                </a:solidFill>
              </a:rPr>
              <a:t> Plan using “Game Template”</a:t>
            </a:r>
          </a:p>
          <a:p>
            <a:pPr lvl="4"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Optional considerations:</a:t>
            </a:r>
          </a:p>
          <a:p>
            <a:pPr marL="171450" lvl="4" indent="-171450">
              <a:buFont typeface="Wingdings" panose="05000000000000000000" pitchFamily="2" charset="2"/>
              <a:buChar char="q"/>
            </a:pPr>
            <a:r>
              <a:rPr lang="en-US" sz="1800" b="1" dirty="0" smtClean="0">
                <a:solidFill>
                  <a:schemeClr val="bg1"/>
                </a:solidFill>
              </a:rPr>
              <a:t> less locks = shorter play time</a:t>
            </a:r>
          </a:p>
          <a:p>
            <a:pPr marL="171450" lvl="4" indent="-171450">
              <a:buFont typeface="Wingdings" panose="05000000000000000000" pitchFamily="2" charset="2"/>
              <a:buChar char="q"/>
            </a:pPr>
            <a:r>
              <a:rPr lang="en-US" sz="1800" b="1" dirty="0" smtClean="0">
                <a:solidFill>
                  <a:schemeClr val="bg1"/>
                </a:solidFill>
              </a:rPr>
              <a:t> class size matters</a:t>
            </a:r>
          </a:p>
          <a:p>
            <a:pPr marL="171450" lvl="4" indent="-171450"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</a:rPr>
              <a:t>LAMINATE EVERYTHING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5469622" y="691489"/>
            <a:ext cx="3362678" cy="3746754"/>
          </a:xfrm>
        </p:spPr>
        <p:txBody>
          <a:bodyPr/>
          <a:lstStyle/>
          <a:p>
            <a:pPr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Tips and trick</a:t>
            </a:r>
            <a:r>
              <a:rPr lang="es-419" sz="1800" b="1" dirty="0" smtClean="0">
                <a:solidFill>
                  <a:schemeClr val="bg1"/>
                </a:solidFill>
              </a:rPr>
              <a:t>s: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800" b="1" dirty="0" smtClean="0">
                <a:solidFill>
                  <a:schemeClr val="bg1"/>
                </a:solidFill>
              </a:rPr>
              <a:t>Usually intro or culmination of unit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800" b="1" dirty="0" smtClean="0">
                <a:solidFill>
                  <a:schemeClr val="bg1"/>
                </a:solidFill>
              </a:rPr>
              <a:t>Game template is to submit; may use own style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800" b="1" dirty="0" smtClean="0">
                <a:solidFill>
                  <a:schemeClr val="bg1"/>
                </a:solidFill>
              </a:rPr>
              <a:t>Start with 2 locks 1</a:t>
            </a:r>
            <a:r>
              <a:rPr lang="en-US" sz="1800" b="1" baseline="30000" dirty="0" smtClean="0">
                <a:solidFill>
                  <a:schemeClr val="bg1"/>
                </a:solidFill>
              </a:rPr>
              <a:t>st</a:t>
            </a:r>
            <a:r>
              <a:rPr lang="en-US" sz="1800" b="1" dirty="0" smtClean="0">
                <a:solidFill>
                  <a:schemeClr val="bg1"/>
                </a:solidFill>
              </a:rPr>
              <a:t> time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800" b="1" dirty="0" smtClean="0">
                <a:solidFill>
                  <a:schemeClr val="bg1"/>
                </a:solidFill>
              </a:rPr>
              <a:t>Usually 20 or less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800" b="1" dirty="0" smtClean="0">
                <a:solidFill>
                  <a:schemeClr val="bg1"/>
                </a:solidFill>
              </a:rPr>
              <a:t>Color coding or some special distinction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1800" b="1" dirty="0" smtClean="0">
              <a:solidFill>
                <a:schemeClr val="bg1"/>
              </a:solidFill>
            </a:endParaRPr>
          </a:p>
        </p:txBody>
      </p:sp>
      <p:pic>
        <p:nvPicPr>
          <p:cNvPr id="5" name="Picture 4" descr="Hint Cards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61" b="94088" l="2876" r="96018">
                        <a14:foregroundMark x1="27876" y1="62500" x2="5088" y2="728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5727" y="4045740"/>
            <a:ext cx="760493" cy="996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9662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2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057013"/>
            <a:ext cx="5325702" cy="3984770"/>
          </a:xfrm>
        </p:spPr>
        <p:txBody>
          <a:bodyPr/>
          <a:lstStyle/>
          <a:p>
            <a:pPr lvl="4"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Optional considerations:</a:t>
            </a:r>
          </a:p>
          <a:p>
            <a:pPr marL="171450" lvl="4" indent="-171450">
              <a:buFont typeface="Wingdings" panose="05000000000000000000" pitchFamily="2" charset="2"/>
              <a:buChar char="q"/>
            </a:pPr>
            <a:r>
              <a:rPr lang="en-US" sz="1800" b="1" dirty="0" smtClean="0">
                <a:solidFill>
                  <a:schemeClr val="bg1"/>
                </a:solidFill>
              </a:rPr>
              <a:t> try a run through with a colleague</a:t>
            </a:r>
          </a:p>
          <a:p>
            <a:pPr marL="171450" lvl="4" indent="-171450">
              <a:buFont typeface="Wingdings" panose="05000000000000000000" pitchFamily="2" charset="2"/>
              <a:buChar char="q"/>
            </a:pPr>
            <a:r>
              <a:rPr lang="en-US" sz="1800" b="1" dirty="0" smtClean="0">
                <a:solidFill>
                  <a:schemeClr val="bg1"/>
                </a:solidFill>
              </a:rPr>
              <a:t> download game intro presentation</a:t>
            </a:r>
          </a:p>
          <a:p>
            <a:pPr marL="171450" lvl="4" indent="-171450"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</a:rPr>
              <a:t>debrief is where the magic happens</a:t>
            </a:r>
          </a:p>
          <a:p>
            <a:pPr marL="171450" lvl="4" indent="-171450"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</a:rPr>
              <a:t>digital breakouts require tech only</a:t>
            </a:r>
          </a:p>
          <a:p>
            <a:pPr marL="171450" lvl="4" indent="-171450">
              <a:buFont typeface="Wingdings" panose="05000000000000000000" pitchFamily="2" charset="2"/>
              <a:buChar char="q"/>
            </a:pPr>
            <a:endParaRPr lang="en-US" sz="1800" b="1" dirty="0" smtClean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2"/>
          </p:nvPr>
        </p:nvSpPr>
        <p:spPr>
          <a:xfrm>
            <a:off x="5469622" y="1057013"/>
            <a:ext cx="3362678" cy="3511862"/>
          </a:xfrm>
        </p:spPr>
        <p:txBody>
          <a:bodyPr/>
          <a:lstStyle/>
          <a:p>
            <a:pPr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Tips and trick</a:t>
            </a:r>
            <a:r>
              <a:rPr lang="es-419" sz="1800" b="1" dirty="0" smtClean="0">
                <a:solidFill>
                  <a:schemeClr val="bg1"/>
                </a:solidFill>
              </a:rPr>
              <a:t>s: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800" b="1" dirty="0" smtClean="0">
                <a:solidFill>
                  <a:schemeClr val="bg1"/>
                </a:solidFill>
              </a:rPr>
              <a:t>Remind them to use 2 hints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800" b="1" dirty="0" smtClean="0">
                <a:solidFill>
                  <a:schemeClr val="bg1"/>
                </a:solidFill>
              </a:rPr>
              <a:t>Group photo=massive community building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1800" b="1" dirty="0" smtClean="0">
                <a:solidFill>
                  <a:schemeClr val="bg1"/>
                </a:solidFill>
              </a:rPr>
              <a:t>Use the </a:t>
            </a:r>
            <a:r>
              <a:rPr lang="en-US" sz="1800" b="1" dirty="0" err="1" smtClean="0">
                <a:solidFill>
                  <a:schemeClr val="bg1"/>
                </a:solidFill>
              </a:rPr>
              <a:t>Youtube</a:t>
            </a:r>
            <a:r>
              <a:rPr lang="en-US" sz="1800" b="1" dirty="0" smtClean="0">
                <a:solidFill>
                  <a:schemeClr val="bg1"/>
                </a:solidFill>
              </a:rPr>
              <a:t> timers for dramatic background noise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1800" b="1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n-US" sz="1800" b="1" dirty="0" smtClean="0">
              <a:solidFill>
                <a:schemeClr val="bg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11700" y="0"/>
            <a:ext cx="8520600" cy="755009"/>
          </a:xfrm>
        </p:spPr>
        <p:txBody>
          <a:bodyPr/>
          <a:lstStyle/>
          <a:p>
            <a:r>
              <a:rPr lang="en-US" sz="4000" b="1" u="sng" dirty="0" smtClean="0">
                <a:solidFill>
                  <a:schemeClr val="bg1"/>
                </a:solidFill>
              </a:rPr>
              <a:t>Set up continued</a:t>
            </a:r>
            <a:endParaRPr lang="es-419" sz="2400" b="1" u="sng" dirty="0">
              <a:solidFill>
                <a:schemeClr val="bg1"/>
              </a:solidFill>
            </a:endParaRPr>
          </a:p>
        </p:txBody>
      </p:sp>
      <p:pic>
        <p:nvPicPr>
          <p:cNvPr id="7" name="Picture 2" descr="Hint Cards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40" b="93738" l="4600" r="96800">
                        <a14:foregroundMark x1="87600" y1="14286" x2="93600" y2="15851"/>
                        <a14:foregroundMark x1="93800" y1="16243" x2="88000" y2="65558"/>
                        <a14:foregroundMark x1="15800" y1="10763" x2="17400" y2="5675"/>
                        <a14:foregroundMark x1="17600" y1="5871" x2="61600" y2="10959"/>
                        <a14:backgroundMark x1="93800" y1="15656" x2="88600" y2="66732"/>
                        <a14:backgroundMark x1="94400" y1="15460" x2="94400" y2="15460"/>
                        <a14:backgroundMark x1="94400" y1="15656" x2="87400" y2="13112"/>
                        <a14:backgroundMark x1="9800" y1="11155" x2="16000" y2="10763"/>
                        <a14:backgroundMark x1="17200" y1="5284" x2="62000" y2="105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944" y="3375176"/>
            <a:ext cx="1730258" cy="1768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315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Shape 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2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910055"/>
            <a:ext cx="9144000" cy="4086487"/>
          </a:xfrm>
        </p:spPr>
        <p:txBody>
          <a:bodyPr numCol="2"/>
          <a:lstStyle/>
          <a:p>
            <a:pPr marL="742950" indent="-742950">
              <a:buClr>
                <a:schemeClr val="bg1"/>
              </a:buClr>
              <a:buFont typeface="+mj-lt"/>
              <a:buAutoNum type="arabicPeriod"/>
            </a:pPr>
            <a:r>
              <a:rPr lang="en-US" sz="2000" b="1" dirty="0">
                <a:solidFill>
                  <a:schemeClr val="bg1"/>
                </a:solidFill>
              </a:rPr>
              <a:t>Make/choose a “story (content, purpose, background)</a:t>
            </a:r>
          </a:p>
          <a:p>
            <a:pPr marL="742950" indent="-742950">
              <a:buClr>
                <a:schemeClr val="bg1"/>
              </a:buClr>
              <a:buFont typeface="+mj-lt"/>
              <a:buAutoNum type="arabicPeriod"/>
            </a:pPr>
            <a:r>
              <a:rPr lang="en-US" sz="2000" b="1" dirty="0">
                <a:solidFill>
                  <a:schemeClr val="bg1"/>
                </a:solidFill>
              </a:rPr>
              <a:t>Determine length</a:t>
            </a:r>
          </a:p>
          <a:p>
            <a:pPr marL="742950" indent="-742950">
              <a:buClr>
                <a:schemeClr val="bg1"/>
              </a:buClr>
              <a:buFont typeface="+mj-lt"/>
              <a:buAutoNum type="arabicPeriod"/>
            </a:pPr>
            <a:r>
              <a:rPr lang="en-US" sz="2000" b="1" dirty="0">
                <a:solidFill>
                  <a:schemeClr val="bg1"/>
                </a:solidFill>
              </a:rPr>
              <a:t>*Choose classes*</a:t>
            </a:r>
          </a:p>
          <a:p>
            <a:pPr marL="742950" indent="-742950">
              <a:buClr>
                <a:schemeClr val="bg1"/>
              </a:buClr>
              <a:buFont typeface="+mj-lt"/>
              <a:buAutoNum type="arabicPeriod"/>
            </a:pPr>
            <a:r>
              <a:rPr lang="en-US" sz="2000" b="1" dirty="0">
                <a:solidFill>
                  <a:schemeClr val="bg1"/>
                </a:solidFill>
              </a:rPr>
              <a:t>Design puzzles and clues</a:t>
            </a:r>
          </a:p>
          <a:p>
            <a:pPr marL="742950" indent="-742950">
              <a:buClr>
                <a:schemeClr val="bg1"/>
              </a:buClr>
              <a:buFont typeface="+mj-lt"/>
              <a:buAutoNum type="arabicPeriod"/>
            </a:pPr>
            <a:r>
              <a:rPr lang="en-US" sz="2000" b="1" dirty="0">
                <a:solidFill>
                  <a:schemeClr val="bg1"/>
                </a:solidFill>
              </a:rPr>
              <a:t>Set up and test</a:t>
            </a:r>
          </a:p>
          <a:p>
            <a:pPr marL="742950" indent="-742950">
              <a:buClr>
                <a:schemeClr val="bg1"/>
              </a:buClr>
              <a:buFont typeface="+mj-lt"/>
              <a:buAutoNum type="arabicPeriod"/>
            </a:pPr>
            <a:r>
              <a:rPr lang="en-US" sz="2000" b="1" dirty="0">
                <a:solidFill>
                  <a:schemeClr val="bg1"/>
                </a:solidFill>
              </a:rPr>
              <a:t>Explain process to students</a:t>
            </a:r>
          </a:p>
          <a:p>
            <a:pPr marL="742950" indent="-742950">
              <a:buClr>
                <a:schemeClr val="bg1"/>
              </a:buClr>
              <a:buFont typeface="+mj-lt"/>
              <a:buAutoNum type="arabicPeriod"/>
            </a:pPr>
            <a:r>
              <a:rPr lang="en-US" sz="2000" b="1" dirty="0">
                <a:solidFill>
                  <a:schemeClr val="bg1"/>
                </a:solidFill>
              </a:rPr>
              <a:t>Play		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marL="742950" indent="-742950">
              <a:buClr>
                <a:schemeClr val="bg1"/>
              </a:buClr>
              <a:buFont typeface="+mj-lt"/>
              <a:buAutoNum type="arabicPeriod"/>
            </a:pPr>
            <a:r>
              <a:rPr lang="en-US" sz="2000" b="1" dirty="0" smtClean="0">
                <a:solidFill>
                  <a:schemeClr val="bg1"/>
                </a:solidFill>
              </a:rPr>
              <a:t>Debrief</a:t>
            </a:r>
            <a:r>
              <a:rPr lang="en-US" sz="2000" b="1" dirty="0">
                <a:solidFill>
                  <a:schemeClr val="bg1"/>
                </a:solidFill>
              </a:rPr>
              <a:t>	</a:t>
            </a:r>
            <a:endParaRPr lang="en-US" sz="2000" b="1" dirty="0" smtClean="0">
              <a:solidFill>
                <a:schemeClr val="bg1"/>
              </a:solidFill>
            </a:endParaRPr>
          </a:p>
          <a:p>
            <a:pPr marL="742950" indent="-742950">
              <a:buClr>
                <a:schemeClr val="bg1"/>
              </a:buClr>
              <a:buFont typeface="+mj-lt"/>
              <a:buAutoNum type="arabicPeriod"/>
            </a:pPr>
            <a:r>
              <a:rPr lang="en-US" sz="2000" b="1" dirty="0" smtClean="0">
                <a:solidFill>
                  <a:schemeClr val="bg1"/>
                </a:solidFill>
              </a:rPr>
              <a:t>Optional notes</a:t>
            </a:r>
            <a:endParaRPr lang="es-419" sz="2000" b="1" dirty="0">
              <a:solidFill>
                <a:schemeClr val="bg1"/>
              </a:solidFill>
            </a:endParaRPr>
          </a:p>
          <a:p>
            <a:pPr marL="171450" lvl="4" indent="-171450">
              <a:buFont typeface="Wingdings" panose="05000000000000000000" pitchFamily="2" charset="2"/>
              <a:buChar char="q"/>
            </a:pPr>
            <a:endParaRPr lang="en-US" sz="1100" b="1" dirty="0" smtClean="0">
              <a:solidFill>
                <a:schemeClr val="bg1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11700" y="0"/>
            <a:ext cx="8520600" cy="755009"/>
          </a:xfrm>
        </p:spPr>
        <p:txBody>
          <a:bodyPr/>
          <a:lstStyle/>
          <a:p>
            <a:r>
              <a:rPr lang="en-US" sz="4000" b="1" u="sng" dirty="0" smtClean="0">
                <a:solidFill>
                  <a:schemeClr val="bg1"/>
                </a:solidFill>
              </a:rPr>
              <a:t>For those that like lists:</a:t>
            </a:r>
            <a:endParaRPr lang="es-419" sz="2400" b="1" u="sng" dirty="0">
              <a:solidFill>
                <a:schemeClr val="bg1"/>
              </a:solidFill>
            </a:endParaRPr>
          </a:p>
        </p:txBody>
      </p:sp>
      <p:pic>
        <p:nvPicPr>
          <p:cNvPr id="2050" name="Picture 2" descr="Image result for camera flash clipar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131" y="2835628"/>
            <a:ext cx="1811752" cy="1811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544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2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002" y="0"/>
            <a:ext cx="6055544" cy="528506"/>
          </a:xfrm>
        </p:spPr>
        <p:txBody>
          <a:bodyPr anchor="ctr"/>
          <a:lstStyle/>
          <a:p>
            <a:r>
              <a:rPr lang="en-US" sz="3600" b="1" u="sng" dirty="0" smtClean="0">
                <a:solidFill>
                  <a:schemeClr val="bg1"/>
                </a:solidFill>
              </a:rPr>
              <a:t>Suggestions and pointers:</a:t>
            </a:r>
            <a:endParaRPr lang="es-419" sz="2000" b="1" u="sng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453006"/>
            <a:ext cx="9144000" cy="4588778"/>
          </a:xfrm>
        </p:spPr>
        <p:txBody>
          <a:bodyPr/>
          <a:lstStyle/>
          <a:p>
            <a:pPr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PLEASE DO THIS:</a:t>
            </a:r>
          </a:p>
          <a:p>
            <a:pPr marL="400050" indent="-400050">
              <a:buFont typeface="Wingdings" panose="05000000000000000000" pitchFamily="2" charset="2"/>
              <a:buChar char="q"/>
            </a:pPr>
            <a:r>
              <a:rPr lang="en-US" sz="1800" b="1" dirty="0" smtClean="0">
                <a:solidFill>
                  <a:schemeClr val="bg1"/>
                </a:solidFill>
              </a:rPr>
              <a:t>Laminate </a:t>
            </a:r>
            <a:r>
              <a:rPr lang="en-US" sz="1800" b="1" u="sng" dirty="0" smtClean="0">
                <a:solidFill>
                  <a:schemeClr val="bg1"/>
                </a:solidFill>
              </a:rPr>
              <a:t>everything</a:t>
            </a:r>
            <a:r>
              <a:rPr lang="en-US" sz="1800" b="1" dirty="0" smtClean="0">
                <a:solidFill>
                  <a:schemeClr val="bg1"/>
                </a:solidFill>
              </a:rPr>
              <a:t> for reuse (not kidding; use tape!)</a:t>
            </a:r>
          </a:p>
          <a:p>
            <a:pPr marL="400050" indent="-400050">
              <a:buFont typeface="Wingdings" panose="05000000000000000000" pitchFamily="2" charset="2"/>
              <a:buChar char="q"/>
            </a:pPr>
            <a:r>
              <a:rPr lang="en-US" sz="1800" b="1" dirty="0" smtClean="0">
                <a:solidFill>
                  <a:schemeClr val="bg1"/>
                </a:solidFill>
              </a:rPr>
              <a:t>Make a map of the room for clean-up, help!, and </a:t>
            </a:r>
            <a:r>
              <a:rPr lang="en-US" sz="1800" b="1" u="sng" dirty="0" smtClean="0">
                <a:solidFill>
                  <a:schemeClr val="bg1"/>
                </a:solidFill>
              </a:rPr>
              <a:t>reset</a:t>
            </a:r>
            <a:r>
              <a:rPr lang="en-US" sz="1800" b="1" dirty="0" smtClean="0">
                <a:solidFill>
                  <a:schemeClr val="bg1"/>
                </a:solidFill>
              </a:rPr>
              <a:t> (blank copies too)</a:t>
            </a:r>
          </a:p>
          <a:p>
            <a:pPr marL="400050" indent="-400050">
              <a:buFont typeface="Wingdings" panose="05000000000000000000" pitchFamily="2" charset="2"/>
              <a:buChar char="q"/>
            </a:pPr>
            <a:r>
              <a:rPr lang="en-US" sz="1800" b="1" dirty="0" smtClean="0">
                <a:solidFill>
                  <a:schemeClr val="bg1"/>
                </a:solidFill>
              </a:rPr>
              <a:t>Choose and mark </a:t>
            </a:r>
            <a:r>
              <a:rPr lang="en-US" sz="1800" b="1" u="sng" dirty="0" smtClean="0">
                <a:solidFill>
                  <a:schemeClr val="bg1"/>
                </a:solidFill>
              </a:rPr>
              <a:t>no-go zones</a:t>
            </a:r>
            <a:r>
              <a:rPr lang="en-US" sz="1800" b="1" dirty="0" smtClean="0">
                <a:solidFill>
                  <a:schemeClr val="bg1"/>
                </a:solidFill>
              </a:rPr>
              <a:t> to maintain order and protection</a:t>
            </a:r>
          </a:p>
          <a:p>
            <a:pPr marL="400050" indent="-400050">
              <a:buFont typeface="Wingdings" panose="05000000000000000000" pitchFamily="2" charset="2"/>
              <a:buChar char="q"/>
            </a:pPr>
            <a:r>
              <a:rPr lang="en-US" sz="1800" b="1" dirty="0" smtClean="0">
                <a:solidFill>
                  <a:schemeClr val="bg1"/>
                </a:solidFill>
              </a:rPr>
              <a:t>DON’T let them play with locks!!! (Use “</a:t>
            </a:r>
            <a:r>
              <a:rPr lang="en-US" sz="1800" b="1" u="sng" dirty="0" smtClean="0">
                <a:solidFill>
                  <a:schemeClr val="bg1"/>
                </a:solidFill>
              </a:rPr>
              <a:t>parking lot”</a:t>
            </a:r>
            <a:r>
              <a:rPr lang="en-US" sz="1800" b="1" dirty="0" smtClean="0">
                <a:solidFill>
                  <a:schemeClr val="bg1"/>
                </a:solidFill>
              </a:rPr>
              <a:t>)</a:t>
            </a:r>
          </a:p>
          <a:p>
            <a:pPr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Maybe do this: </a:t>
            </a:r>
          </a:p>
          <a:p>
            <a:pPr marL="171450" lvl="4" indent="-171450">
              <a:buFont typeface="Wingdings" panose="05000000000000000000" pitchFamily="2" charset="2"/>
              <a:buChar char="q"/>
            </a:pPr>
            <a:r>
              <a:rPr lang="en-US" sz="1800" b="1" dirty="0" smtClean="0">
                <a:solidFill>
                  <a:schemeClr val="bg1"/>
                </a:solidFill>
              </a:rPr>
              <a:t> Vis-à-vis for less residue and more reuse</a:t>
            </a:r>
          </a:p>
          <a:p>
            <a:pPr marL="171450" lvl="4" indent="-171450"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</a:rPr>
              <a:t>Graphic organizer for retention of material</a:t>
            </a:r>
          </a:p>
          <a:p>
            <a:pPr marL="171450" lvl="4" indent="-171450">
              <a:buFont typeface="Wingdings" panose="05000000000000000000" pitchFamily="2" charset="2"/>
              <a:buChar char="q"/>
            </a:pP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</a:rPr>
              <a:t>Include red herrings; hide in plain sight; encourage them to switch jobs</a:t>
            </a:r>
          </a:p>
        </p:txBody>
      </p:sp>
      <p:pic>
        <p:nvPicPr>
          <p:cNvPr id="7" name="Picture 2" descr="UV Flashlight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811" l="0" r="989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02088">
            <a:off x="7358573" y="3001378"/>
            <a:ext cx="794030" cy="2230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883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2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700" y="0"/>
            <a:ext cx="8520600" cy="755009"/>
          </a:xfrm>
        </p:spPr>
        <p:txBody>
          <a:bodyPr/>
          <a:lstStyle/>
          <a:p>
            <a:r>
              <a:rPr lang="en-US" sz="4000" b="1" u="sng" dirty="0" smtClean="0">
                <a:solidFill>
                  <a:schemeClr val="bg1"/>
                </a:solidFill>
              </a:rPr>
              <a:t>Questions and “</a:t>
            </a:r>
            <a:r>
              <a:rPr lang="en-US" sz="4000" b="1" u="sng" dirty="0" err="1" smtClean="0">
                <a:solidFill>
                  <a:schemeClr val="bg1"/>
                </a:solidFill>
              </a:rPr>
              <a:t>más</a:t>
            </a:r>
            <a:r>
              <a:rPr lang="en-US" sz="4000" b="1" u="sng" dirty="0" smtClean="0">
                <a:solidFill>
                  <a:schemeClr val="bg1"/>
                </a:solidFill>
              </a:rPr>
              <a:t> </a:t>
            </a:r>
            <a:r>
              <a:rPr lang="en-US" sz="4000" b="1" u="sng" dirty="0" err="1" smtClean="0">
                <a:solidFill>
                  <a:schemeClr val="bg1"/>
                </a:solidFill>
              </a:rPr>
              <a:t>allá</a:t>
            </a:r>
            <a:r>
              <a:rPr lang="en-US" sz="4000" b="1" u="sng" dirty="0" smtClean="0">
                <a:solidFill>
                  <a:schemeClr val="bg1"/>
                </a:solidFill>
              </a:rPr>
              <a:t>”:</a:t>
            </a:r>
            <a:endParaRPr lang="es-419" sz="2400" b="1" u="sng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696286"/>
            <a:ext cx="9144000" cy="4345497"/>
          </a:xfrm>
        </p:spPr>
        <p:txBody>
          <a:bodyPr/>
          <a:lstStyle/>
          <a:p>
            <a:pPr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Last look:</a:t>
            </a:r>
          </a:p>
          <a:p>
            <a:pPr marL="400050" indent="-400050"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chemeClr val="bg1"/>
                </a:solidFill>
              </a:rPr>
              <a:t>Check Facebook, Pinterest, Google even, for ideas! (free=       )</a:t>
            </a:r>
          </a:p>
          <a:p>
            <a:pPr marL="400050" indent="-400050"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chemeClr val="bg1"/>
                </a:solidFill>
              </a:rPr>
              <a:t>Incorporate tech (Google cardboard/VR/QR codes)</a:t>
            </a:r>
          </a:p>
          <a:p>
            <a:pPr marL="400050" indent="-400050"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chemeClr val="bg1"/>
                </a:solidFill>
              </a:rPr>
              <a:t>Differentiate and scaffolding: </a:t>
            </a:r>
            <a:r>
              <a:rPr lang="en-US" sz="1800" b="1" dirty="0" smtClean="0">
                <a:solidFill>
                  <a:schemeClr val="bg1"/>
                </a:solidFill>
              </a:rPr>
              <a:t/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>
                <a:solidFill>
                  <a:schemeClr val="bg1"/>
                </a:solidFill>
              </a:rPr>
              <a:t>-If really unfinished, can continue next day (“seeking” is over</a:t>
            </a:r>
            <a:r>
              <a:rPr lang="en-US" sz="1800" b="1" dirty="0" smtClean="0">
                <a:solidFill>
                  <a:schemeClr val="bg1"/>
                </a:solidFill>
              </a:rPr>
              <a:t>)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-less </a:t>
            </a:r>
            <a:r>
              <a:rPr lang="en-US" sz="1800" b="1" dirty="0">
                <a:solidFill>
                  <a:schemeClr val="bg1"/>
                </a:solidFill>
              </a:rPr>
              <a:t>to no movement; less team building, more content </a:t>
            </a:r>
            <a:r>
              <a:rPr lang="en-US" sz="1800" b="1" dirty="0" smtClean="0">
                <a:solidFill>
                  <a:schemeClr val="bg1"/>
                </a:solidFill>
              </a:rPr>
              <a:t>driven, 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-best </a:t>
            </a:r>
            <a:r>
              <a:rPr lang="en-US" sz="1800" b="1" dirty="0">
                <a:solidFill>
                  <a:schemeClr val="bg1"/>
                </a:solidFill>
              </a:rPr>
              <a:t>in smaller </a:t>
            </a:r>
            <a:r>
              <a:rPr lang="en-US" sz="1800" b="1" dirty="0" err="1" smtClean="0">
                <a:solidFill>
                  <a:schemeClr val="bg1"/>
                </a:solidFill>
              </a:rPr>
              <a:t>groups</a:t>
            </a:r>
            <a:r>
              <a:rPr lang="en-US" sz="1800" b="1" dirty="0" err="1" smtClean="0">
                <a:solidFill>
                  <a:schemeClr val="bg1"/>
                </a:solidFill>
                <a:sym typeface="Wingdings" panose="05000000000000000000" pitchFamily="2" charset="2"/>
              </a:rPr>
              <a:t></a:t>
            </a:r>
            <a:r>
              <a:rPr lang="en-US" sz="1800" b="1" dirty="0" err="1" smtClean="0">
                <a:solidFill>
                  <a:schemeClr val="bg1"/>
                </a:solidFill>
              </a:rPr>
              <a:t>split</a:t>
            </a:r>
            <a:r>
              <a:rPr lang="en-US" sz="1800" b="1" dirty="0" smtClean="0">
                <a:solidFill>
                  <a:schemeClr val="bg1"/>
                </a:solidFill>
              </a:rPr>
              <a:t> </a:t>
            </a:r>
            <a:r>
              <a:rPr lang="en-US" sz="1800" b="1" dirty="0">
                <a:solidFill>
                  <a:schemeClr val="bg1"/>
                </a:solidFill>
              </a:rPr>
              <a:t>room, color code, ½ play ½ library </a:t>
            </a:r>
            <a:r>
              <a:rPr lang="en-US" sz="1800" b="1" dirty="0" smtClean="0">
                <a:solidFill>
                  <a:schemeClr val="bg1"/>
                </a:solidFill>
              </a:rPr>
              <a:t>day</a:t>
            </a:r>
          </a:p>
          <a:p>
            <a:pPr marL="400050" indent="-400050">
              <a:buFont typeface="Wingdings" panose="05000000000000000000" pitchFamily="2" charset="2"/>
              <a:buChar char="q"/>
            </a:pPr>
            <a:r>
              <a:rPr lang="en-US" sz="2000" b="1" dirty="0" smtClean="0">
                <a:solidFill>
                  <a:schemeClr val="bg1"/>
                </a:solidFill>
              </a:rPr>
              <a:t>Once </a:t>
            </a:r>
            <a:r>
              <a:rPr lang="en-US" sz="2000" b="1" dirty="0">
                <a:solidFill>
                  <a:schemeClr val="bg1"/>
                </a:solidFill>
              </a:rPr>
              <a:t>a quarter maximum</a:t>
            </a:r>
          </a:p>
          <a:p>
            <a:pPr>
              <a:buNone/>
            </a:pPr>
            <a:r>
              <a:rPr lang="en-US" sz="2000" b="1" dirty="0" smtClean="0">
                <a:solidFill>
                  <a:schemeClr val="bg1"/>
                </a:solidFill>
              </a:rPr>
              <a:t>Questions? </a:t>
            </a:r>
          </a:p>
        </p:txBody>
      </p:sp>
      <p:pic>
        <p:nvPicPr>
          <p:cNvPr id="1028" name="Picture 4" descr="Party Popper on Apple iOS 12.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4074" y="1280894"/>
            <a:ext cx="508582" cy="50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639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2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460" y="0"/>
            <a:ext cx="8520600" cy="755009"/>
          </a:xfrm>
        </p:spPr>
        <p:txBody>
          <a:bodyPr/>
          <a:lstStyle/>
          <a:p>
            <a:pPr algn="ctr"/>
            <a:r>
              <a:rPr lang="en-US" sz="4000" b="1" u="sng" dirty="0" smtClean="0">
                <a:solidFill>
                  <a:schemeClr val="bg1"/>
                </a:solidFill>
              </a:rPr>
              <a:t>Thank you for coming!</a:t>
            </a:r>
            <a:endParaRPr lang="es-419" sz="2400" b="1" u="sng" dirty="0">
              <a:solidFill>
                <a:schemeClr val="bg1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67112" y="1303889"/>
            <a:ext cx="9144000" cy="3735497"/>
          </a:xfrm>
        </p:spPr>
        <p:txBody>
          <a:bodyPr/>
          <a:lstStyle/>
          <a:p>
            <a:pPr>
              <a:buNone/>
            </a:pPr>
            <a:r>
              <a:rPr lang="en-US" sz="2800" b="1" dirty="0" smtClean="0">
                <a:solidFill>
                  <a:schemeClr val="bg1"/>
                </a:solidFill>
              </a:rPr>
              <a:t>Feedback survey link:</a:t>
            </a:r>
          </a:p>
        </p:txBody>
      </p:sp>
      <p:sp>
        <p:nvSpPr>
          <p:cNvPr id="5" name="Rectangle 4"/>
          <p:cNvSpPr/>
          <p:nvPr/>
        </p:nvSpPr>
        <p:spPr>
          <a:xfrm>
            <a:off x="3665448" y="1247128"/>
            <a:ext cx="55948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419" sz="4000" b="1" dirty="0">
                <a:ln>
                  <a:solidFill>
                    <a:schemeClr val="tx1"/>
                  </a:solidFill>
                </a:ln>
                <a:solidFill>
                  <a:srgbClr val="FFC000"/>
                </a:solidFill>
                <a:latin typeface="Roboto"/>
              </a:rPr>
              <a:t>https://goo.gl/q6PRXK</a:t>
            </a:r>
            <a:endParaRPr lang="es-419" sz="4000" b="1" dirty="0">
              <a:ln>
                <a:solidFill>
                  <a:schemeClr val="tx1"/>
                </a:solidFill>
              </a:ln>
              <a:solidFill>
                <a:srgbClr val="FFC000"/>
              </a:solidFill>
            </a:endParaRPr>
          </a:p>
        </p:txBody>
      </p:sp>
      <p:pic>
        <p:nvPicPr>
          <p:cNvPr id="6" name="Picture 2" descr="Large Breakout EDU Kit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400">
                        <a14:foregroundMark x1="17800" y1="60141" x2="19200" y2="65608"/>
                        <a14:foregroundMark x1="25200" y1="63492" x2="32000" y2="64198"/>
                        <a14:foregroundMark x1="42800" y1="64374" x2="62800" y2="65608"/>
                        <a14:foregroundMark x1="16800" y1="60141" x2="12600" y2="66843"/>
                        <a14:foregroundMark x1="63200" y1="60494" x2="74200" y2="68078"/>
                        <a14:foregroundMark x1="85800" y1="66843" x2="70800" y2="589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698"/>
          <a:stretch/>
        </p:blipFill>
        <p:spPr bwMode="auto">
          <a:xfrm>
            <a:off x="3126492" y="2503894"/>
            <a:ext cx="2490535" cy="2465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149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Shape 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Shape 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"/>
            <a:ext cx="9144000" cy="5143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Shape 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Shape 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Shape 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5443"/>
            <a:ext cx="9143996" cy="51326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Shape 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Shape 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Shape 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447</Words>
  <Application>Microsoft Office PowerPoint</Application>
  <PresentationFormat>On-screen Show (16:9)</PresentationFormat>
  <Paragraphs>73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Wingdings</vt:lpstr>
      <vt:lpstr>Quicksand</vt:lpstr>
      <vt:lpstr>Agency FB</vt:lpstr>
      <vt:lpstr>Roboto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Set up: work with what you’ve got</vt:lpstr>
      <vt:lpstr>Set up: work with what you’ve got</vt:lpstr>
      <vt:lpstr>Set up continued</vt:lpstr>
      <vt:lpstr>For those that like lists:</vt:lpstr>
      <vt:lpstr>Suggestions and pointers:</vt:lpstr>
      <vt:lpstr>Questions and “más allá”:</vt:lpstr>
      <vt:lpstr>Thank you for coming!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Kelly, Deirdre</dc:creator>
  <cp:lastModifiedBy>Kelly, Deirdre</cp:lastModifiedBy>
  <cp:revision>16</cp:revision>
  <dcterms:modified xsi:type="dcterms:W3CDTF">2018-10-30T22:56:27Z</dcterms:modified>
</cp:coreProperties>
</file>