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Default Extension="fntdata" ContentType="application/x-fontdata"/>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saveSubsetFonts="1" autoCompressPictures="0">
  <p:sldMasterIdLst>
    <p:sldMasterId id="2147483659"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Nunito"/>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p="http://schemas.openxmlformats.org/presentationml/2006/main" xmlns:mv="urn:schemas-microsoft-com:mac:vml" xmlns:mc="http://schemas.openxmlformats.org/markup-compatibility/2006" xmlns:r="http://schemas.openxmlformats.org/officeDocument/2006/relationships" xmlns:a="http://schemas.openxmlformats.org/drawingml/2006/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napToGrid="0">
      <p:cViewPr varScale="1">
        <p:scale>
          <a:sx n="135" d="100"/>
          <a:sy n="135" d="100"/>
        </p:scale>
        <p:origin x="-88" y="-24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font" Target="fonts/font1.fntdata"/><Relationship Id="rId17" Type="http://schemas.openxmlformats.org/officeDocument/2006/relationships/font" Target="fonts/font2.fntdata"/><Relationship Id="rId18" Type="http://schemas.openxmlformats.org/officeDocument/2006/relationships/font" Target="fonts/font3.fntdata"/><Relationship Id="rId19" Type="http://schemas.openxmlformats.org/officeDocument/2006/relationships/font" Target="fonts/font4.fntdata"/><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FB9C96-565A-F341-A1A0-ACA326810048}" type="datetimeFigureOut">
              <a:rPr lang="en-US" smtClean="0"/>
              <a:t>5/10/19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FEDC5F-C4D6-394E-ADF5-25ADF430724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4"/>
        <p:cNvGrpSpPr/>
        <p:nvPr/>
      </p:nvGrpSpPr>
      <p:grpSpPr>
        <a:xfrm>
          <a:off x="0" y="0"/>
          <a:ext cx="0" cy="0"/>
          <a:chOff x="0" y="0"/>
          <a:chExt cx="0" cy="0"/>
        </a:xfrm>
      </p:grpSpPr>
      <p:sp>
        <p:nvSpPr>
          <p:cNvPr id="125" name="Google Shape;125;g3dde7dac9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dde7dac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78"/>
        <p:cNvGrpSpPr/>
        <p:nvPr/>
      </p:nvGrpSpPr>
      <p:grpSpPr>
        <a:xfrm>
          <a:off x="0" y="0"/>
          <a:ext cx="0" cy="0"/>
          <a:chOff x="0" y="0"/>
          <a:chExt cx="0" cy="0"/>
        </a:xfrm>
      </p:grpSpPr>
      <p:sp>
        <p:nvSpPr>
          <p:cNvPr id="179" name="Google Shape;179;g5169c83c07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5169c83c0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84"/>
        <p:cNvGrpSpPr/>
        <p:nvPr/>
      </p:nvGrpSpPr>
      <p:grpSpPr>
        <a:xfrm>
          <a:off x="0" y="0"/>
          <a:ext cx="0" cy="0"/>
          <a:chOff x="0" y="0"/>
          <a:chExt cx="0" cy="0"/>
        </a:xfrm>
      </p:grpSpPr>
      <p:sp>
        <p:nvSpPr>
          <p:cNvPr id="185" name="Google Shape;185;g5169c83c07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5169c83c0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90"/>
        <p:cNvGrpSpPr/>
        <p:nvPr/>
      </p:nvGrpSpPr>
      <p:grpSpPr>
        <a:xfrm>
          <a:off x="0" y="0"/>
          <a:ext cx="0" cy="0"/>
          <a:chOff x="0" y="0"/>
          <a:chExt cx="0" cy="0"/>
        </a:xfrm>
      </p:grpSpPr>
      <p:sp>
        <p:nvSpPr>
          <p:cNvPr id="191" name="Google Shape;191;g5169c83c07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5169c83c0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0"/>
        <p:cNvGrpSpPr/>
        <p:nvPr/>
      </p:nvGrpSpPr>
      <p:grpSpPr>
        <a:xfrm>
          <a:off x="0" y="0"/>
          <a:ext cx="0" cy="0"/>
          <a:chOff x="0" y="0"/>
          <a:chExt cx="0" cy="0"/>
        </a:xfrm>
      </p:grpSpPr>
      <p:sp>
        <p:nvSpPr>
          <p:cNvPr id="131" name="Google Shape;131;g126cfdc746dd993e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26cfdc746dd993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Need whiteboards, markers, towels, jumbo post-its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6"/>
        <p:cNvGrpSpPr/>
        <p:nvPr/>
      </p:nvGrpSpPr>
      <p:grpSpPr>
        <a:xfrm>
          <a:off x="0" y="0"/>
          <a:ext cx="0" cy="0"/>
          <a:chOff x="0" y="0"/>
          <a:chExt cx="0" cy="0"/>
        </a:xfrm>
      </p:grpSpPr>
      <p:sp>
        <p:nvSpPr>
          <p:cNvPr id="137" name="Google Shape;137;g126cfdc746dd993e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26cfdc746dd993e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2"/>
        <p:cNvGrpSpPr/>
        <p:nvPr/>
      </p:nvGrpSpPr>
      <p:grpSpPr>
        <a:xfrm>
          <a:off x="0" y="0"/>
          <a:ext cx="0" cy="0"/>
          <a:chOff x="0" y="0"/>
          <a:chExt cx="0" cy="0"/>
        </a:xfrm>
      </p:grpSpPr>
      <p:sp>
        <p:nvSpPr>
          <p:cNvPr id="143" name="Google Shape;143;g126cfdc746dd993e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26cfdc746dd993e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8"/>
        <p:cNvGrpSpPr/>
        <p:nvPr/>
      </p:nvGrpSpPr>
      <p:grpSpPr>
        <a:xfrm>
          <a:off x="0" y="0"/>
          <a:ext cx="0" cy="0"/>
          <a:chOff x="0" y="0"/>
          <a:chExt cx="0" cy="0"/>
        </a:xfrm>
      </p:grpSpPr>
      <p:sp>
        <p:nvSpPr>
          <p:cNvPr id="149" name="Google Shape;149;g126cfdc746dd993e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26cfdc746dd993e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54"/>
        <p:cNvGrpSpPr/>
        <p:nvPr/>
      </p:nvGrpSpPr>
      <p:grpSpPr>
        <a:xfrm>
          <a:off x="0" y="0"/>
          <a:ext cx="0" cy="0"/>
          <a:chOff x="0" y="0"/>
          <a:chExt cx="0" cy="0"/>
        </a:xfrm>
      </p:grpSpPr>
      <p:sp>
        <p:nvSpPr>
          <p:cNvPr id="155" name="Google Shape;155;g126cfdc746dd993e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26cfdc746dd993e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60"/>
        <p:cNvGrpSpPr/>
        <p:nvPr/>
      </p:nvGrpSpPr>
      <p:grpSpPr>
        <a:xfrm>
          <a:off x="0" y="0"/>
          <a:ext cx="0" cy="0"/>
          <a:chOff x="0" y="0"/>
          <a:chExt cx="0" cy="0"/>
        </a:xfrm>
      </p:grpSpPr>
      <p:sp>
        <p:nvSpPr>
          <p:cNvPr id="161" name="Google Shape;161;g126cfdc746dd993e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26cfdc746dd993e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Copies of mash game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66"/>
        <p:cNvGrpSpPr/>
        <p:nvPr/>
      </p:nvGrpSpPr>
      <p:grpSpPr>
        <a:xfrm>
          <a:off x="0" y="0"/>
          <a:ext cx="0" cy="0"/>
          <a:chOff x="0" y="0"/>
          <a:chExt cx="0" cy="0"/>
        </a:xfrm>
      </p:grpSpPr>
      <p:sp>
        <p:nvSpPr>
          <p:cNvPr id="167" name="Google Shape;167;g3dde7dac90_0_2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dde7dac90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72"/>
        <p:cNvGrpSpPr/>
        <p:nvPr/>
      </p:nvGrpSpPr>
      <p:grpSpPr>
        <a:xfrm>
          <a:off x="0" y="0"/>
          <a:ext cx="0" cy="0"/>
          <a:chOff x="0" y="0"/>
          <a:chExt cx="0" cy="0"/>
        </a:xfrm>
      </p:grpSpPr>
      <p:sp>
        <p:nvSpPr>
          <p:cNvPr id="173" name="Google Shape;173;g5169c83c0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5169c83c0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Whiteboards Reimagined!</a:t>
            </a:r>
            <a:endParaRPr/>
          </a:p>
        </p:txBody>
      </p:sp>
      <p:sp>
        <p:nvSpPr>
          <p:cNvPr id="129" name="Google Shape;129;p13"/>
          <p:cNvSpPr txBox="1">
            <a:spLocks noGrp="1"/>
          </p:cNvSpPr>
          <p:nvPr>
            <p:ph type="subTitle" idx="1"/>
          </p:nvPr>
        </p:nvSpPr>
        <p:spPr>
          <a:xfrm>
            <a:off x="311700" y="3139875"/>
            <a:ext cx="8520600" cy="1029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Alexis Thornton</a:t>
            </a:r>
            <a:endParaRPr/>
          </a:p>
          <a:p>
            <a:pPr marL="0" lvl="0" indent="0" algn="ctr" rtl="0">
              <a:spcBef>
                <a:spcPts val="0"/>
              </a:spcBef>
              <a:spcAft>
                <a:spcPts val="0"/>
              </a:spcAft>
              <a:buNone/>
            </a:pPr>
            <a:r>
              <a:rPr lang="en"/>
              <a:t>ALOUD Regional 5-11-19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7- Mrs. Thornton’s Bingo</a:t>
            </a:r>
            <a:endParaRPr/>
          </a:p>
        </p:txBody>
      </p:sp>
      <p:sp>
        <p:nvSpPr>
          <p:cNvPr id="183" name="Google Shape;183;p2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Students see a list of words displayed on a screen. They must choose 4 and write one in each of the four corners of their board. If the teacher says one of the words that they have chosen, they cross it out.</a:t>
            </a:r>
            <a:endParaRPr sz="2000"/>
          </a:p>
          <a:p>
            <a:pPr marL="0" lvl="0" indent="0" algn="l" rtl="0">
              <a:spcBef>
                <a:spcPts val="1600"/>
              </a:spcBef>
              <a:spcAft>
                <a:spcPts val="0"/>
              </a:spcAft>
              <a:buNone/>
            </a:pPr>
            <a:r>
              <a:rPr lang="en" sz="2000"/>
              <a:t>Lower Level- Translation English- TL</a:t>
            </a:r>
            <a:endParaRPr sz="2000"/>
          </a:p>
          <a:p>
            <a:pPr marL="0" lvl="0" indent="0" algn="l" rtl="0">
              <a:spcBef>
                <a:spcPts val="1600"/>
              </a:spcBef>
              <a:spcAft>
                <a:spcPts val="1600"/>
              </a:spcAft>
              <a:buNone/>
            </a:pPr>
            <a:r>
              <a:rPr lang="en" sz="2000"/>
              <a:t>Advanced Level- Definitions in TL</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87"/>
        <p:cNvGrpSpPr/>
        <p:nvPr/>
      </p:nvGrpSpPr>
      <p:grpSpPr>
        <a:xfrm>
          <a:off x="0" y="0"/>
          <a:ext cx="0" cy="0"/>
          <a:chOff x="0" y="0"/>
          <a:chExt cx="0" cy="0"/>
        </a:xfrm>
      </p:grpSpPr>
      <p:sp>
        <p:nvSpPr>
          <p:cNvPr id="188" name="Google Shape;188;p23"/>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8- Vocabulary Practice</a:t>
            </a:r>
            <a:endParaRPr/>
          </a:p>
        </p:txBody>
      </p:sp>
      <p:sp>
        <p:nvSpPr>
          <p:cNvPr id="189" name="Google Shape;189;p23"/>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2400"/>
              <a:t>Each part of the whiteboard is used for a different activity. The word goes in the middle, one corner gets a picture to represent the word, one corner gets a synonym, another corner is for a definition of the word (in English or TL) and the last corner is for a sentence using the word.</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9- Scattergories</a:t>
            </a:r>
            <a:endParaRPr/>
          </a:p>
        </p:txBody>
      </p:sp>
      <p:sp>
        <p:nvSpPr>
          <p:cNvPr id="195" name="Google Shape;195;p24"/>
          <p:cNvSpPr txBox="1">
            <a:spLocks noGrp="1"/>
          </p:cNvSpPr>
          <p:nvPr>
            <p:ph type="body" idx="1"/>
          </p:nvPr>
        </p:nvSpPr>
        <p:spPr>
          <a:xfrm>
            <a:off x="819150" y="15648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00000"/>
                </a:solidFill>
                <a:latin typeface="Arial"/>
                <a:ea typeface="Arial"/>
                <a:cs typeface="Arial"/>
                <a:sym typeface="Arial"/>
              </a:rPr>
              <a:t>Write one example for each category and be creative!</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en" sz="1800">
                <a:solidFill>
                  <a:srgbClr val="000000"/>
                </a:solidFill>
                <a:latin typeface="Arial"/>
                <a:ea typeface="Arial"/>
                <a:cs typeface="Arial"/>
                <a:sym typeface="Arial"/>
              </a:rPr>
              <a:t>Instructions: Everybody then stands. I will ask for your word for a category. If someone else has the same word, you get no points. If you are the only person to have thought of a word, you get a point.</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en" sz="1800">
                <a:solidFill>
                  <a:srgbClr val="000000"/>
                </a:solidFill>
                <a:latin typeface="Arial"/>
                <a:ea typeface="Arial"/>
                <a:cs typeface="Arial"/>
                <a:sym typeface="Arial"/>
              </a:rPr>
              <a:t>-      Un numéro entre 1 et 10</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en" sz="1800">
                <a:solidFill>
                  <a:srgbClr val="000000"/>
                </a:solidFill>
                <a:latin typeface="Arial"/>
                <a:ea typeface="Arial"/>
                <a:cs typeface="Arial"/>
                <a:sym typeface="Arial"/>
              </a:rPr>
              <a:t>-      un animal</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en" sz="1800">
                <a:solidFill>
                  <a:srgbClr val="000000"/>
                </a:solidFill>
                <a:latin typeface="Arial"/>
                <a:ea typeface="Arial"/>
                <a:cs typeface="Arial"/>
                <a:sym typeface="Arial"/>
              </a:rPr>
              <a:t>-      un membre de la famille</a:t>
            </a:r>
            <a:endParaRPr sz="1800">
              <a:solidFill>
                <a:srgbClr val="000000"/>
              </a:solidFill>
              <a:latin typeface="Arial"/>
              <a:ea typeface="Arial"/>
              <a:cs typeface="Arial"/>
              <a:sym typeface="Arial"/>
            </a:endParaRPr>
          </a:p>
          <a:p>
            <a:pPr marL="0" lvl="0" indent="0" algn="l" rtl="0">
              <a:spcBef>
                <a:spcPts val="1600"/>
              </a:spcBef>
              <a:spcAft>
                <a:spcPts val="1600"/>
              </a:spcAft>
              <a:buNone/>
            </a:pP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5281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*Verb Passing Game</a:t>
            </a:r>
            <a:endParaRPr/>
          </a:p>
        </p:txBody>
      </p:sp>
      <p:sp>
        <p:nvSpPr>
          <p:cNvPr id="135" name="Google Shape;135;p14"/>
          <p:cNvSpPr txBox="1">
            <a:spLocks noGrp="1"/>
          </p:cNvSpPr>
          <p:nvPr>
            <p:ph type="body" idx="1"/>
          </p:nvPr>
        </p:nvSpPr>
        <p:spPr>
          <a:xfrm>
            <a:off x="311700" y="1152475"/>
            <a:ext cx="8520600" cy="362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t>Each row will have one whiteboard to pass but each person will have their own marker.</a:t>
            </a:r>
            <a:endParaRPr sz="1500"/>
          </a:p>
          <a:p>
            <a:pPr marL="0" lvl="0" indent="0" algn="l" rtl="0">
              <a:spcBef>
                <a:spcPts val="1600"/>
              </a:spcBef>
              <a:spcAft>
                <a:spcPts val="0"/>
              </a:spcAft>
              <a:buNone/>
            </a:pPr>
            <a:r>
              <a:rPr lang="en" sz="1500"/>
              <a:t>Ground rules: no flinging the whiteboards, each person answers one question at a time, you can correct anyone’s mistakes at any team but you are a team so work together. You must include subject pronouns when answering!</a:t>
            </a:r>
            <a:endParaRPr sz="1500"/>
          </a:p>
          <a:p>
            <a:pPr marL="0" lvl="0" indent="0" algn="l" rtl="0">
              <a:spcBef>
                <a:spcPts val="1600"/>
              </a:spcBef>
              <a:spcAft>
                <a:spcPts val="0"/>
              </a:spcAft>
              <a:buNone/>
            </a:pPr>
            <a:r>
              <a:rPr lang="en" sz="1500"/>
              <a:t>Rows of 3: first chair answers 2 questions, middle chair answers 3 questions and serves as final anchor, back chair answers 1 question</a:t>
            </a:r>
            <a:endParaRPr sz="1500"/>
          </a:p>
          <a:p>
            <a:pPr marL="0" lvl="0" indent="0" algn="l" rtl="0">
              <a:spcBef>
                <a:spcPts val="1600"/>
              </a:spcBef>
              <a:spcAft>
                <a:spcPts val="0"/>
              </a:spcAft>
              <a:buNone/>
            </a:pPr>
            <a:r>
              <a:rPr lang="en" sz="1500"/>
              <a:t>Objective: correctly conjugate all 6 verb forms in whichever tense you are studying (1st correct team gets 2 points, each additional correct team gets 1 point per round). </a:t>
            </a:r>
            <a:endParaRPr sz="1500"/>
          </a:p>
          <a:p>
            <a:pPr marL="0" lvl="0" indent="0" algn="l" rtl="0">
              <a:spcBef>
                <a:spcPts val="1600"/>
              </a:spcBef>
              <a:spcAft>
                <a:spcPts val="1600"/>
              </a:spcAft>
              <a:buNone/>
            </a:pPr>
            <a:r>
              <a:rPr lang="en" sz="1500"/>
              <a:t>See example round on next page.</a:t>
            </a:r>
            <a:endParaRPr sz="1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 round</a:t>
            </a:r>
            <a:endParaRPr/>
          </a:p>
        </p:txBody>
      </p:sp>
      <p:sp>
        <p:nvSpPr>
          <p:cNvPr id="141" name="Google Shape;141;p15"/>
          <p:cNvSpPr txBox="1">
            <a:spLocks noGrp="1"/>
          </p:cNvSpPr>
          <p:nvPr>
            <p:ph type="body" idx="1"/>
          </p:nvPr>
        </p:nvSpPr>
        <p:spPr>
          <a:xfrm>
            <a:off x="819150" y="1483100"/>
            <a:ext cx="7505700" cy="279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For the first game we will work on conjugating verbs in the present tense (in English). </a:t>
            </a:r>
            <a:endParaRPr sz="2000" dirty="0"/>
          </a:p>
          <a:p>
            <a:pPr marL="0" lvl="0" indent="0" algn="l" rtl="0">
              <a:spcBef>
                <a:spcPts val="1600"/>
              </a:spcBef>
              <a:spcAft>
                <a:spcPts val="0"/>
              </a:spcAft>
              <a:buNone/>
            </a:pPr>
            <a:r>
              <a:rPr lang="en" sz="2000" dirty="0"/>
              <a:t>1- I (to run)					4- They (to speak)</a:t>
            </a:r>
            <a:endParaRPr sz="2000" dirty="0"/>
          </a:p>
          <a:p>
            <a:pPr marL="0" lvl="0" indent="0" algn="l" rtl="0">
              <a:spcBef>
                <a:spcPts val="1600"/>
              </a:spcBef>
              <a:spcAft>
                <a:spcPts val="0"/>
              </a:spcAft>
              <a:buNone/>
            </a:pPr>
            <a:r>
              <a:rPr lang="en" sz="2000" dirty="0"/>
              <a:t>2- He (to say) 				5- She (to walk)</a:t>
            </a:r>
            <a:endParaRPr sz="2000" dirty="0"/>
          </a:p>
          <a:p>
            <a:pPr marL="0" lvl="0" indent="0" algn="l" rtl="0">
              <a:spcBef>
                <a:spcPts val="1600"/>
              </a:spcBef>
              <a:spcAft>
                <a:spcPts val="0"/>
              </a:spcAft>
              <a:buNone/>
            </a:pPr>
            <a:r>
              <a:rPr lang="en" sz="2000" dirty="0"/>
              <a:t>3- We (to jump)				6- You (to write)</a:t>
            </a:r>
            <a:endParaRPr sz="2000" dirty="0"/>
          </a:p>
          <a:p>
            <a:pPr marL="0" lvl="0" indent="0" algn="l" rtl="0">
              <a:spcBef>
                <a:spcPts val="1600"/>
              </a:spcBef>
              <a:spcAft>
                <a:spcPts val="1600"/>
              </a:spcAft>
              <a:buNone/>
            </a:pPr>
            <a:r>
              <a:rPr lang="en" sz="2000" dirty="0"/>
              <a:t>Alternative: translate vocabulary from </a:t>
            </a:r>
            <a:r>
              <a:rPr lang="en" sz="2000" dirty="0" smtClean="0"/>
              <a:t>English→TL </a:t>
            </a:r>
            <a:r>
              <a:rPr lang="en" sz="2000" dirty="0"/>
              <a:t>or </a:t>
            </a:r>
            <a:r>
              <a:rPr lang="en" sz="2000" dirty="0" smtClean="0"/>
              <a:t>picture→</a:t>
            </a:r>
            <a:r>
              <a:rPr lang="en-US" sz="2000" dirty="0" smtClean="0"/>
              <a:t>T</a:t>
            </a:r>
            <a:r>
              <a:rPr lang="en" sz="2000" dirty="0" smtClean="0"/>
              <a:t>L</a:t>
            </a:r>
            <a:endParaRPr sz="20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Battleship</a:t>
            </a:r>
            <a:endParaRPr/>
          </a:p>
        </p:txBody>
      </p:sp>
      <p:sp>
        <p:nvSpPr>
          <p:cNvPr id="147" name="Google Shape;147;p16"/>
          <p:cNvSpPr txBox="1">
            <a:spLocks noGrp="1"/>
          </p:cNvSpPr>
          <p:nvPr>
            <p:ph type="body" idx="1"/>
          </p:nvPr>
        </p:nvSpPr>
        <p:spPr>
          <a:xfrm>
            <a:off x="819150" y="1445250"/>
            <a:ext cx="7505700" cy="291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000"/>
              <a:t>Each person draws a 5x5, 6x6, etc chart.</a:t>
            </a:r>
            <a:endParaRPr sz="2000"/>
          </a:p>
          <a:p>
            <a:pPr marL="0" lvl="0" indent="0" algn="l" rtl="0">
              <a:spcBef>
                <a:spcPts val="1600"/>
              </a:spcBef>
              <a:spcAft>
                <a:spcPts val="0"/>
              </a:spcAft>
              <a:buClr>
                <a:schemeClr val="dk1"/>
              </a:buClr>
              <a:buSzPts val="1100"/>
              <a:buFont typeface="Arial"/>
              <a:buNone/>
            </a:pPr>
            <a:r>
              <a:rPr lang="en" sz="2000"/>
              <a:t>Label x-axis with letters and y-axis with numbers.</a:t>
            </a:r>
            <a:endParaRPr sz="2000"/>
          </a:p>
          <a:p>
            <a:pPr marL="0" lvl="0" indent="0" algn="l" rtl="0">
              <a:spcBef>
                <a:spcPts val="1600"/>
              </a:spcBef>
              <a:spcAft>
                <a:spcPts val="0"/>
              </a:spcAft>
              <a:buClr>
                <a:schemeClr val="dk1"/>
              </a:buClr>
              <a:buSzPts val="1100"/>
              <a:buFont typeface="Arial"/>
              <a:buNone/>
            </a:pPr>
            <a:r>
              <a:rPr lang="en" sz="2000"/>
              <a:t>Place # of battleships desired on your game.</a:t>
            </a:r>
            <a:endParaRPr sz="2000"/>
          </a:p>
          <a:p>
            <a:pPr marL="0" lvl="0" indent="0" algn="l" rtl="0">
              <a:spcBef>
                <a:spcPts val="1600"/>
              </a:spcBef>
              <a:spcAft>
                <a:spcPts val="0"/>
              </a:spcAft>
              <a:buClr>
                <a:schemeClr val="dk1"/>
              </a:buClr>
              <a:buSzPts val="1100"/>
              <a:buFont typeface="Arial"/>
              <a:buNone/>
            </a:pPr>
            <a:r>
              <a:rPr lang="en" sz="2000"/>
              <a:t>Take a different colored marker to keep track of which boxes you have called for your partner.</a:t>
            </a:r>
            <a:endParaRPr sz="2000"/>
          </a:p>
          <a:p>
            <a:pPr marL="0" lvl="0" indent="0" algn="l" rtl="0">
              <a:spcBef>
                <a:spcPts val="1600"/>
              </a:spcBef>
              <a:spcAft>
                <a:spcPts val="1600"/>
              </a:spcAft>
              <a:buClr>
                <a:schemeClr val="dk1"/>
              </a:buClr>
              <a:buSzPts val="1100"/>
              <a:buFont typeface="Arial"/>
              <a:buNone/>
            </a:pPr>
            <a:r>
              <a:rPr lang="en" sz="2000"/>
              <a:t>Alternatives: use numbers that are factors of 10 or 100</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Hangman</a:t>
            </a:r>
            <a:endParaRPr/>
          </a:p>
        </p:txBody>
      </p:sp>
      <p:sp>
        <p:nvSpPr>
          <p:cNvPr id="153" name="Google Shape;153;p1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000"/>
              <a:t>Use vocabulary to create a challenge word for your partner. They must guess by using letters.</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4- Paragraph writing</a:t>
            </a:r>
            <a:endParaRPr/>
          </a:p>
        </p:txBody>
      </p:sp>
      <p:sp>
        <p:nvSpPr>
          <p:cNvPr id="159" name="Google Shape;159;p18"/>
          <p:cNvSpPr txBox="1">
            <a:spLocks noGrp="1"/>
          </p:cNvSpPr>
          <p:nvPr>
            <p:ph type="body" idx="1"/>
          </p:nvPr>
        </p:nvSpPr>
        <p:spPr>
          <a:xfrm>
            <a:off x="819150" y="175047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3000"/>
              <a:t>First person starts a story “once upon a time in…”</a:t>
            </a:r>
            <a:endParaRPr sz="3000"/>
          </a:p>
          <a:p>
            <a:pPr marL="0" lvl="0" indent="0" algn="l" rtl="0">
              <a:spcBef>
                <a:spcPts val="1600"/>
              </a:spcBef>
              <a:spcAft>
                <a:spcPts val="0"/>
              </a:spcAft>
              <a:buClr>
                <a:schemeClr val="dk1"/>
              </a:buClr>
              <a:buSzPts val="1100"/>
              <a:buFont typeface="Arial"/>
              <a:buNone/>
            </a:pPr>
            <a:r>
              <a:rPr lang="en" sz="3000"/>
              <a:t>Pass the board when the signal is given to continue the story (can change tenses, situations, etc.)</a:t>
            </a:r>
            <a:endParaRPr sz="3000"/>
          </a:p>
          <a:p>
            <a:pPr marL="0" lvl="0" indent="0" algn="l" rtl="0">
              <a:spcBef>
                <a:spcPts val="1600"/>
              </a:spcBef>
              <a:spcAft>
                <a:spcPts val="1600"/>
              </a:spcAft>
              <a:buNone/>
            </a:pP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*MASH</a:t>
            </a:r>
            <a:endParaRPr/>
          </a:p>
        </p:txBody>
      </p:sp>
      <p:sp>
        <p:nvSpPr>
          <p:cNvPr id="165" name="Google Shape;165;p19"/>
          <p:cNvSpPr txBox="1">
            <a:spLocks noGrp="1"/>
          </p:cNvSpPr>
          <p:nvPr>
            <p:ph type="body" idx="1"/>
          </p:nvPr>
        </p:nvSpPr>
        <p:spPr>
          <a:xfrm>
            <a:off x="819150" y="1407050"/>
            <a:ext cx="7505700" cy="257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a:solidFill>
                  <a:srgbClr val="000000"/>
                </a:solidFill>
              </a:rPr>
              <a:t>One student records their partner’s 3 options for each category. Then a number is chosen and the students begin to count off in TL and cross off the option when they land on their number. Continue until there is only one option left per category. Possible Categories:</a:t>
            </a:r>
            <a:endParaRPr sz="1500">
              <a:solidFill>
                <a:srgbClr val="000000"/>
              </a:solidFill>
            </a:endParaRPr>
          </a:p>
          <a:p>
            <a:pPr marL="0" lvl="0" indent="0" algn="l" rtl="0">
              <a:spcBef>
                <a:spcPts val="1600"/>
              </a:spcBef>
              <a:spcAft>
                <a:spcPts val="0"/>
              </a:spcAft>
              <a:buClr>
                <a:schemeClr val="dk1"/>
              </a:buClr>
              <a:buSzPts val="1100"/>
              <a:buFont typeface="Arial"/>
              <a:buNone/>
            </a:pPr>
            <a:r>
              <a:rPr lang="en" sz="1500">
                <a:solidFill>
                  <a:srgbClr val="000000"/>
                </a:solidFill>
              </a:rPr>
              <a:t>Type of vehicle						Types of activities you will do on vacation</a:t>
            </a:r>
            <a:endParaRPr sz="1500">
              <a:solidFill>
                <a:srgbClr val="000000"/>
              </a:solidFill>
            </a:endParaRPr>
          </a:p>
          <a:p>
            <a:pPr marL="0" lvl="0" indent="0" algn="l" rtl="0">
              <a:spcBef>
                <a:spcPts val="1600"/>
              </a:spcBef>
              <a:spcAft>
                <a:spcPts val="0"/>
              </a:spcAft>
              <a:buClr>
                <a:schemeClr val="dk1"/>
              </a:buClr>
              <a:buSzPts val="1100"/>
              <a:buFont typeface="Arial"/>
              <a:buNone/>
            </a:pPr>
            <a:r>
              <a:rPr lang="en" sz="1500">
                <a:solidFill>
                  <a:srgbClr val="000000"/>
                </a:solidFill>
              </a:rPr>
              <a:t>Color of vehicle						Profession</a:t>
            </a:r>
            <a:endParaRPr sz="1500">
              <a:solidFill>
                <a:srgbClr val="000000"/>
              </a:solidFill>
            </a:endParaRPr>
          </a:p>
          <a:p>
            <a:pPr marL="0" lvl="0" indent="0" algn="l" rtl="0">
              <a:spcBef>
                <a:spcPts val="1600"/>
              </a:spcBef>
              <a:spcAft>
                <a:spcPts val="0"/>
              </a:spcAft>
              <a:buClr>
                <a:schemeClr val="dk1"/>
              </a:buClr>
              <a:buSzPts val="1100"/>
              <a:buFont typeface="Arial"/>
              <a:buNone/>
            </a:pPr>
            <a:r>
              <a:rPr lang="en" sz="1500">
                <a:solidFill>
                  <a:srgbClr val="000000"/>
                </a:solidFill>
              </a:rPr>
              <a:t>Number of kids						Age you will go gray</a:t>
            </a:r>
            <a:endParaRPr sz="1500">
              <a:solidFill>
                <a:srgbClr val="000000"/>
              </a:solidFill>
            </a:endParaRPr>
          </a:p>
          <a:p>
            <a:pPr marL="0" lvl="0" indent="0" algn="l" rtl="0">
              <a:spcBef>
                <a:spcPts val="1600"/>
              </a:spcBef>
              <a:spcAft>
                <a:spcPts val="0"/>
              </a:spcAft>
              <a:buClr>
                <a:schemeClr val="dk1"/>
              </a:buClr>
              <a:buSzPts val="1100"/>
              <a:buFont typeface="Arial"/>
              <a:buNone/>
            </a:pPr>
            <a:r>
              <a:rPr lang="en" sz="1500">
                <a:solidFill>
                  <a:srgbClr val="000000"/>
                </a:solidFill>
              </a:rPr>
              <a:t>Pets</a:t>
            </a:r>
            <a:endParaRPr sz="1500">
              <a:solidFill>
                <a:srgbClr val="000000"/>
              </a:solidFill>
            </a:endParaRPr>
          </a:p>
          <a:p>
            <a:pPr marL="0" lvl="0" indent="0" algn="l" rtl="0">
              <a:spcBef>
                <a:spcPts val="1600"/>
              </a:spcBef>
              <a:spcAft>
                <a:spcPts val="1600"/>
              </a:spcAft>
              <a:buClr>
                <a:schemeClr val="dk1"/>
              </a:buClr>
              <a:buSzPts val="1100"/>
              <a:buFont typeface="Arial"/>
              <a:buNone/>
            </a:pPr>
            <a:r>
              <a:rPr lang="en" sz="1500">
                <a:solidFill>
                  <a:srgbClr val="000000"/>
                </a:solidFill>
              </a:rPr>
              <a:t>Alternative: write a paragraph with final options</a:t>
            </a:r>
            <a:endParaRPr sz="15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69"/>
        <p:cNvGrpSpPr/>
        <p:nvPr/>
      </p:nvGrpSpPr>
      <p:grpSpPr>
        <a:xfrm>
          <a:off x="0" y="0"/>
          <a:ext cx="0" cy="0"/>
          <a:chOff x="0" y="0"/>
          <a:chExt cx="0" cy="0"/>
        </a:xfrm>
      </p:grpSpPr>
      <p:pic>
        <p:nvPicPr>
          <p:cNvPr id="170" name="Google Shape;170;p20"/>
          <p:cNvPicPr preferRelativeResize="0"/>
          <p:nvPr/>
        </p:nvPicPr>
        <p:blipFill>
          <a:blip r:embed="rId3">
            <a:alphaModFix/>
          </a:blip>
          <a:stretch>
            <a:fillRect/>
          </a:stretch>
        </p:blipFill>
        <p:spPr>
          <a:xfrm>
            <a:off x="152400" y="152400"/>
            <a:ext cx="4314825" cy="4143375"/>
          </a:xfrm>
          <a:prstGeom prst="rect">
            <a:avLst/>
          </a:prstGeom>
          <a:noFill/>
          <a:ln>
            <a:noFill/>
          </a:ln>
        </p:spPr>
      </p:pic>
      <p:sp>
        <p:nvSpPr>
          <p:cNvPr id="171" name="Google Shape;171;p20"/>
          <p:cNvSpPr txBox="1"/>
          <p:nvPr/>
        </p:nvSpPr>
        <p:spPr>
          <a:xfrm>
            <a:off x="4851400" y="927100"/>
            <a:ext cx="2502000" cy="212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Image obtained from Creativecommons.org- labeled for reuse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75"/>
        <p:cNvGrpSpPr/>
        <p:nvPr/>
      </p:nvGrpSpPr>
      <p:grpSpPr>
        <a:xfrm>
          <a:off x="0" y="0"/>
          <a:ext cx="0" cy="0"/>
          <a:chOff x="0" y="0"/>
          <a:chExt cx="0" cy="0"/>
        </a:xfrm>
      </p:grpSpPr>
      <p:sp>
        <p:nvSpPr>
          <p:cNvPr id="176" name="Google Shape;176;p2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6- *Descriptive People</a:t>
            </a:r>
            <a:endParaRPr/>
          </a:p>
        </p:txBody>
      </p:sp>
      <p:sp>
        <p:nvSpPr>
          <p:cNvPr id="177" name="Google Shape;177;p21"/>
          <p:cNvSpPr txBox="1">
            <a:spLocks noGrp="1"/>
          </p:cNvSpPr>
          <p:nvPr>
            <p:ph type="body" idx="1"/>
          </p:nvPr>
        </p:nvSpPr>
        <p:spPr>
          <a:xfrm>
            <a:off x="819150" y="164127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One partner gives descriptions of the person/ situation that they would would like their partner to design. (KNOW YOUR CLASSES IF DOING BODY PARTS!)</a:t>
            </a:r>
            <a:endParaRPr sz="2000"/>
          </a:p>
          <a:p>
            <a:pPr marL="0" lvl="0" indent="0" algn="l" rtl="0">
              <a:spcBef>
                <a:spcPts val="1600"/>
              </a:spcBef>
              <a:spcAft>
                <a:spcPts val="0"/>
              </a:spcAft>
              <a:buNone/>
            </a:pPr>
            <a:r>
              <a:rPr lang="en" sz="2000"/>
              <a:t>Lower level- student just has to read a description in TL off an index card</a:t>
            </a:r>
            <a:endParaRPr sz="2000"/>
          </a:p>
          <a:p>
            <a:pPr marL="0" lvl="0" indent="0" algn="l" rtl="0">
              <a:spcBef>
                <a:spcPts val="1600"/>
              </a:spcBef>
              <a:spcAft>
                <a:spcPts val="0"/>
              </a:spcAft>
              <a:buNone/>
            </a:pPr>
            <a:r>
              <a:rPr lang="en" sz="2000"/>
              <a:t>Advanced level- student is given a picture and has to generate description in TL themselves to give their partner</a:t>
            </a:r>
            <a:endParaRPr sz="2000"/>
          </a:p>
          <a:p>
            <a:pPr marL="0" lvl="0" indent="0" algn="l" rtl="0">
              <a:spcBef>
                <a:spcPts val="1600"/>
              </a:spcBef>
              <a:spcAft>
                <a:spcPts val="1600"/>
              </a:spcAft>
              <a:buNone/>
            </a:pPr>
            <a:endParaRPr sz="2000"/>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Macintosh PowerPoint</Application>
  <PresentationFormat>On-screen Show (16:9)</PresentationFormat>
  <Paragraphs>52</Paragraphs>
  <Slides>12</Slides>
  <Notes>12</Notes>
  <HiddenSlides>0</HiddenSlides>
  <MMClips>0</MMClips>
  <ScaleCrop>false</ScaleCrop>
  <HeadingPairs>
    <vt:vector size="6" baseType="variant">
      <vt:variant>
        <vt:lpstr>Fonts Used</vt:lpstr>
      </vt:variant>
      <vt:variant>
        <vt:i4>1</vt:i4>
      </vt:variant>
      <vt:variant>
        <vt:lpstr>Design Template</vt:lpstr>
      </vt:variant>
      <vt:variant>
        <vt:i4>1</vt:i4>
      </vt:variant>
      <vt:variant>
        <vt:lpstr>Slide Titles</vt:lpstr>
      </vt:variant>
      <vt:variant>
        <vt:i4>12</vt:i4>
      </vt:variant>
    </vt:vector>
  </HeadingPairs>
  <TitlesOfParts>
    <vt:vector size="14" baseType="lpstr">
      <vt:lpstr>Nunito</vt:lpstr>
      <vt:lpstr>Shift</vt:lpstr>
      <vt:lpstr>Whiteboards Reimagined!</vt:lpstr>
      <vt:lpstr>1- *Verb Passing Game</vt:lpstr>
      <vt:lpstr>Example round</vt:lpstr>
      <vt:lpstr>2- Battleship</vt:lpstr>
      <vt:lpstr>3- Hangman</vt:lpstr>
      <vt:lpstr>4- Paragraph writing</vt:lpstr>
      <vt:lpstr>5- *MASH</vt:lpstr>
      <vt:lpstr>Slide 8</vt:lpstr>
      <vt:lpstr>6- *Descriptive People</vt:lpstr>
      <vt:lpstr>7- Mrs. Thornton’s Bingo</vt:lpstr>
      <vt:lpstr>8- Vocabulary Practice</vt:lpstr>
      <vt:lpstr>9- Scattergories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Whiteboards Reimagined!</dc:title>
  <cp:lastModifiedBy>putnam</cp:lastModifiedBy>
  <cp:revision>1</cp:revision>
  <cp:lastPrinted>2019-05-10T16:24:49Z</cp:lastPrinted>
  <dcterms:created xsi:type="dcterms:W3CDTF">2019-05-10T16:24:07Z</dcterms:created>
  <dcterms:modified xsi:type="dcterms:W3CDTF">2019-05-10T16:27:25Z</dcterms:modified>
</cp:coreProperties>
</file>